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18288000" cy="10287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51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jpg>
</file>

<file path=ppt/media/image42.png>
</file>

<file path=ppt/media/image43.png>
</file>

<file path=ppt/media/image44.jpg>
</file>

<file path=ppt/media/image45.png>
</file>

<file path=ppt/media/image46.png>
</file>

<file path=ppt/media/image47.jpg>
</file>

<file path=ppt/media/image48.png>
</file>

<file path=ppt/media/image49.png>
</file>

<file path=ppt/media/image5.png>
</file>

<file path=ppt/media/image50.jpg>
</file>

<file path=ppt/media/image51.png>
</file>

<file path=ppt/media/image52.png>
</file>

<file path=ppt/media/image53.png>
</file>

<file path=ppt/media/image54.jpg>
</file>

<file path=ppt/media/image55.jpg>
</file>

<file path=ppt/media/image56.png>
</file>

<file path=ppt/media/image57.png>
</file>

<file path=ppt/media/image58.png>
</file>

<file path=ppt/media/image59.jpg>
</file>

<file path=ppt/media/image6.png>
</file>

<file path=ppt/media/image60.png>
</file>

<file path=ppt/media/image61.png>
</file>

<file path=ppt/media/image62.jp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g>
</file>

<file path=ppt/media/image7.png>
</file>

<file path=ppt/media/image70.png>
</file>

<file path=ppt/media/image71.png>
</file>

<file path=ppt/media/image72.jpg>
</file>

<file path=ppt/media/image73.png>
</file>

<file path=ppt/media/image74.png>
</file>

<file path=ppt/media/image75.jpg>
</file>

<file path=ppt/media/image76.jpg>
</file>

<file path=ppt/media/image77.jp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63" y="9601200"/>
            <a:ext cx="18283238" cy="685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23" y="9501474"/>
            <a:ext cx="18283238" cy="960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1138428"/>
            <a:ext cx="15087600" cy="534924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2000" spc="-75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0077" y="6683432"/>
            <a:ext cx="15087600" cy="17145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3600" cap="all" spc="300" baseline="0">
                <a:solidFill>
                  <a:schemeClr val="tx2"/>
                </a:solidFill>
                <a:latin typeface="+mj-lt"/>
              </a:defRPr>
            </a:lvl1pPr>
            <a:lvl2pPr marL="685800" indent="0" algn="ctr">
              <a:buNone/>
              <a:defRPr sz="3600"/>
            </a:lvl2pPr>
            <a:lvl3pPr marL="1371600" indent="0" algn="ctr">
              <a:buNone/>
              <a:defRPr sz="3600"/>
            </a:lvl3pPr>
            <a:lvl4pPr marL="2057400" indent="0" algn="ctr">
              <a:buNone/>
              <a:defRPr sz="3000"/>
            </a:lvl4pPr>
            <a:lvl5pPr marL="2743200" indent="0" algn="ctr">
              <a:buNone/>
              <a:defRPr sz="3000"/>
            </a:lvl5pPr>
            <a:lvl6pPr marL="3429000" indent="0" algn="ctr">
              <a:buNone/>
              <a:defRPr sz="3000"/>
            </a:lvl6pPr>
            <a:lvl7pPr marL="4114800" indent="0" algn="ctr">
              <a:buNone/>
              <a:defRPr sz="3000"/>
            </a:lvl7pPr>
            <a:lvl8pPr marL="4800600" indent="0" algn="ctr">
              <a:buNone/>
              <a:defRPr sz="3000"/>
            </a:lvl8pPr>
            <a:lvl9pPr marL="5486400" indent="0" algn="ctr">
              <a:buNone/>
              <a:defRPr sz="3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811487" y="6515100"/>
            <a:ext cx="1481328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947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188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63" y="9601200"/>
            <a:ext cx="18283238" cy="685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23" y="9501474"/>
            <a:ext cx="18283238" cy="960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618453"/>
            <a:ext cx="3943350" cy="86398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618453"/>
            <a:ext cx="11601450" cy="863984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194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1307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63" y="9601200"/>
            <a:ext cx="18283238" cy="685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23" y="9501474"/>
            <a:ext cx="18283238" cy="960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1138428"/>
            <a:ext cx="15087600" cy="534924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12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6679692"/>
            <a:ext cx="15087600" cy="17145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3600" cap="all" spc="300" baseline="0">
                <a:solidFill>
                  <a:schemeClr val="tx2"/>
                </a:solidFill>
                <a:latin typeface="+mj-lt"/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811487" y="6515100"/>
            <a:ext cx="1481328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1982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645920" y="429905"/>
            <a:ext cx="15087600" cy="21761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17" y="2768601"/>
            <a:ext cx="7406640" cy="6035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26880" y="2768603"/>
            <a:ext cx="7406640" cy="6035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393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645920" y="429905"/>
            <a:ext cx="15087600" cy="21761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2769078"/>
            <a:ext cx="7406640" cy="110442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3000" b="0" cap="all" baseline="0">
                <a:solidFill>
                  <a:schemeClr val="tx2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3873501"/>
            <a:ext cx="7406640" cy="5067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326880" y="2769078"/>
            <a:ext cx="7406640" cy="110442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3000" b="0" cap="all" baseline="0">
                <a:solidFill>
                  <a:schemeClr val="tx2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26880" y="3873501"/>
            <a:ext cx="7406640" cy="5067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8441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825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763" y="9601200"/>
            <a:ext cx="18283238" cy="685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23" y="9501474"/>
            <a:ext cx="18283238" cy="960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357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5" y="0"/>
            <a:ext cx="6076187" cy="10287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6060107" y="0"/>
            <a:ext cx="96012" cy="10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91538"/>
            <a:ext cx="4800600" cy="3429000"/>
          </a:xfrm>
        </p:spPr>
        <p:txBody>
          <a:bodyPr anchor="b">
            <a:normAutofit/>
          </a:bodyPr>
          <a:lstStyle>
            <a:lvl1pPr>
              <a:defRPr sz="5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900" y="1097280"/>
            <a:ext cx="9738360" cy="7886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389120"/>
            <a:ext cx="4800600" cy="5068686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2250">
                <a:solidFill>
                  <a:srgbClr val="FFFFFF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98268" y="9689678"/>
            <a:ext cx="3927765" cy="547688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200900" y="9689678"/>
            <a:ext cx="6972300" cy="54768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6493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7429500"/>
            <a:ext cx="18283238" cy="2857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23" y="7372614"/>
            <a:ext cx="18283238" cy="960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1" y="7612380"/>
            <a:ext cx="15170468" cy="1234440"/>
          </a:xfrm>
        </p:spPr>
        <p:txBody>
          <a:bodyPr lIns="91440" tIns="0" rIns="91440" bIns="0" anchor="b">
            <a:noAutofit/>
          </a:bodyPr>
          <a:lstStyle>
            <a:lvl1pPr>
              <a:defRPr sz="5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" y="0"/>
            <a:ext cx="18287978" cy="7372614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0" y="8860536"/>
            <a:ext cx="15169896" cy="89154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2250">
                <a:solidFill>
                  <a:srgbClr val="FFFFFF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7749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" y="9601200"/>
            <a:ext cx="18288000" cy="685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23" y="9501474"/>
            <a:ext cx="18287978" cy="9972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429905"/>
            <a:ext cx="15087600" cy="21761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2768601"/>
            <a:ext cx="15087600" cy="60350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1" y="9689678"/>
            <a:ext cx="3708407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29278" y="9689678"/>
            <a:ext cx="7234206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5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850688" y="9689678"/>
            <a:ext cx="196803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790298" y="2606768"/>
            <a:ext cx="149504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299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1371600" rtl="0" eaLnBrk="1" latinLnBrk="0" hangingPunct="1">
        <a:lnSpc>
          <a:spcPct val="85000"/>
        </a:lnSpc>
        <a:spcBef>
          <a:spcPct val="0"/>
        </a:spcBef>
        <a:buNone/>
        <a:defRPr sz="7200" kern="1200" spc="-75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1371600" rtl="0" eaLnBrk="1" latinLnBrk="0" hangingPunct="1">
        <a:lnSpc>
          <a:spcPct val="90000"/>
        </a:lnSpc>
        <a:spcBef>
          <a:spcPts val="1800"/>
        </a:spcBef>
        <a:spcAft>
          <a:spcPts val="3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6072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0392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124712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99032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jpg"/><Relationship Id="rId4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48.png"/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png"/><Relationship Id="rId5" Type="http://schemas.openxmlformats.org/officeDocument/2006/relationships/image" Target="../media/image62.jpg"/><Relationship Id="rId4" Type="http://schemas.openxmlformats.org/officeDocument/2006/relationships/image" Target="../media/image6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65.png"/><Relationship Id="rId7" Type="http://schemas.openxmlformats.org/officeDocument/2006/relationships/image" Target="../media/image51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image" Target="../media/image76.jpg"/><Relationship Id="rId7" Type="http://schemas.openxmlformats.org/officeDocument/2006/relationships/image" Target="../media/image80.png"/><Relationship Id="rId2" Type="http://schemas.openxmlformats.org/officeDocument/2006/relationships/image" Target="../media/image7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jpg"/><Relationship Id="rId9" Type="http://schemas.openxmlformats.org/officeDocument/2006/relationships/image" Target="../media/image8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13" Type="http://schemas.openxmlformats.org/officeDocument/2006/relationships/image" Target="../media/image94.png"/><Relationship Id="rId3" Type="http://schemas.openxmlformats.org/officeDocument/2006/relationships/image" Target="../media/image84.png"/><Relationship Id="rId7" Type="http://schemas.openxmlformats.org/officeDocument/2006/relationships/image" Target="../media/image88.png"/><Relationship Id="rId12" Type="http://schemas.openxmlformats.org/officeDocument/2006/relationships/image" Target="../media/image93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11" Type="http://schemas.openxmlformats.org/officeDocument/2006/relationships/image" Target="../media/image92.png"/><Relationship Id="rId5" Type="http://schemas.openxmlformats.org/officeDocument/2006/relationships/image" Target="../media/image86.png"/><Relationship Id="rId10" Type="http://schemas.openxmlformats.org/officeDocument/2006/relationships/image" Target="../media/image91.png"/><Relationship Id="rId4" Type="http://schemas.openxmlformats.org/officeDocument/2006/relationships/image" Target="../media/image85.png"/><Relationship Id="rId9" Type="http://schemas.openxmlformats.org/officeDocument/2006/relationships/image" Target="../media/image90.png"/><Relationship Id="rId14" Type="http://schemas.openxmlformats.org/officeDocument/2006/relationships/image" Target="../media/image9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jpg"/><Relationship Id="rId7" Type="http://schemas.openxmlformats.org/officeDocument/2006/relationships/image" Target="../media/image31.png"/><Relationship Id="rId12" Type="http://schemas.openxmlformats.org/officeDocument/2006/relationships/image" Target="../media/image36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6559" y="2922343"/>
            <a:ext cx="16482835" cy="484586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28424" y="2878660"/>
            <a:ext cx="5600699" cy="452437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9418349" y="1577018"/>
            <a:ext cx="8312784" cy="5743575"/>
            <a:chOff x="9418349" y="1577018"/>
            <a:chExt cx="8312784" cy="574357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320405" y="1577018"/>
              <a:ext cx="6410324" cy="574357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18349" y="1960999"/>
              <a:ext cx="1859914" cy="869315"/>
            </a:xfrm>
            <a:custGeom>
              <a:avLst/>
              <a:gdLst/>
              <a:ahLst/>
              <a:cxnLst/>
              <a:rect l="l" t="t" r="r" b="b"/>
              <a:pathLst>
                <a:path w="1859915" h="869314">
                  <a:moveTo>
                    <a:pt x="989217" y="784506"/>
                  </a:moveTo>
                  <a:lnTo>
                    <a:pt x="984916" y="771364"/>
                  </a:lnTo>
                  <a:lnTo>
                    <a:pt x="985423" y="757100"/>
                  </a:lnTo>
                  <a:lnTo>
                    <a:pt x="989145" y="742472"/>
                  </a:lnTo>
                  <a:lnTo>
                    <a:pt x="1013353" y="686163"/>
                  </a:lnTo>
                  <a:lnTo>
                    <a:pt x="1035308" y="646863"/>
                  </a:lnTo>
                  <a:lnTo>
                    <a:pt x="1061306" y="611257"/>
                  </a:lnTo>
                  <a:lnTo>
                    <a:pt x="1092299" y="580267"/>
                  </a:lnTo>
                  <a:lnTo>
                    <a:pt x="1129237" y="554814"/>
                  </a:lnTo>
                  <a:lnTo>
                    <a:pt x="1173070" y="535819"/>
                  </a:lnTo>
                  <a:lnTo>
                    <a:pt x="1274157" y="502938"/>
                  </a:lnTo>
                  <a:lnTo>
                    <a:pt x="1323144" y="487816"/>
                  </a:lnTo>
                  <a:lnTo>
                    <a:pt x="1373807" y="475235"/>
                  </a:lnTo>
                  <a:lnTo>
                    <a:pt x="1349152" y="459832"/>
                  </a:lnTo>
                  <a:lnTo>
                    <a:pt x="1280605" y="433461"/>
                  </a:lnTo>
                  <a:lnTo>
                    <a:pt x="1238311" y="422577"/>
                  </a:lnTo>
                  <a:lnTo>
                    <a:pt x="1191733" y="413283"/>
                  </a:lnTo>
                  <a:lnTo>
                    <a:pt x="1141672" y="405622"/>
                  </a:lnTo>
                  <a:lnTo>
                    <a:pt x="1088925" y="399637"/>
                  </a:lnTo>
                  <a:lnTo>
                    <a:pt x="1034290" y="395368"/>
                  </a:lnTo>
                  <a:lnTo>
                    <a:pt x="978567" y="392858"/>
                  </a:lnTo>
                  <a:lnTo>
                    <a:pt x="922553" y="392149"/>
                  </a:lnTo>
                  <a:lnTo>
                    <a:pt x="867048" y="393284"/>
                  </a:lnTo>
                  <a:lnTo>
                    <a:pt x="812849" y="396304"/>
                  </a:lnTo>
                  <a:lnTo>
                    <a:pt x="760756" y="401252"/>
                  </a:lnTo>
                  <a:lnTo>
                    <a:pt x="711566" y="408170"/>
                  </a:lnTo>
                  <a:lnTo>
                    <a:pt x="666078" y="417100"/>
                  </a:lnTo>
                  <a:lnTo>
                    <a:pt x="625092" y="428084"/>
                  </a:lnTo>
                  <a:lnTo>
                    <a:pt x="575888" y="444649"/>
                  </a:lnTo>
                  <a:lnTo>
                    <a:pt x="528081" y="463151"/>
                  </a:lnTo>
                  <a:lnTo>
                    <a:pt x="481659" y="483566"/>
                  </a:lnTo>
                  <a:lnTo>
                    <a:pt x="436612" y="505869"/>
                  </a:lnTo>
                  <a:lnTo>
                    <a:pt x="392925" y="530035"/>
                  </a:lnTo>
                  <a:lnTo>
                    <a:pt x="350589" y="556040"/>
                  </a:lnTo>
                  <a:lnTo>
                    <a:pt x="309590" y="583860"/>
                  </a:lnTo>
                  <a:lnTo>
                    <a:pt x="269916" y="613470"/>
                  </a:lnTo>
                  <a:lnTo>
                    <a:pt x="231557" y="644847"/>
                  </a:lnTo>
                  <a:lnTo>
                    <a:pt x="194499" y="677964"/>
                  </a:lnTo>
                  <a:lnTo>
                    <a:pt x="158732" y="712799"/>
                  </a:lnTo>
                  <a:lnTo>
                    <a:pt x="124242" y="749327"/>
                  </a:lnTo>
                  <a:lnTo>
                    <a:pt x="91018" y="787523"/>
                  </a:lnTo>
                  <a:lnTo>
                    <a:pt x="59049" y="827363"/>
                  </a:lnTo>
                  <a:lnTo>
                    <a:pt x="28322" y="868822"/>
                  </a:lnTo>
                  <a:lnTo>
                    <a:pt x="10106" y="856312"/>
                  </a:lnTo>
                  <a:lnTo>
                    <a:pt x="1677" y="841140"/>
                  </a:lnTo>
                  <a:lnTo>
                    <a:pt x="0" y="824288"/>
                  </a:lnTo>
                  <a:lnTo>
                    <a:pt x="2039" y="806738"/>
                  </a:lnTo>
                  <a:lnTo>
                    <a:pt x="12015" y="758954"/>
                  </a:lnTo>
                  <a:lnTo>
                    <a:pt x="26839" y="713054"/>
                  </a:lnTo>
                  <a:lnTo>
                    <a:pt x="47161" y="669299"/>
                  </a:lnTo>
                  <a:lnTo>
                    <a:pt x="73632" y="627947"/>
                  </a:lnTo>
                  <a:lnTo>
                    <a:pt x="106026" y="586381"/>
                  </a:lnTo>
                  <a:lnTo>
                    <a:pt x="139924" y="546676"/>
                  </a:lnTo>
                  <a:lnTo>
                    <a:pt x="175295" y="508808"/>
                  </a:lnTo>
                  <a:lnTo>
                    <a:pt x="212108" y="472750"/>
                  </a:lnTo>
                  <a:lnTo>
                    <a:pt x="250333" y="438475"/>
                  </a:lnTo>
                  <a:lnTo>
                    <a:pt x="289939" y="405958"/>
                  </a:lnTo>
                  <a:lnTo>
                    <a:pt x="330896" y="375173"/>
                  </a:lnTo>
                  <a:lnTo>
                    <a:pt x="373172" y="346093"/>
                  </a:lnTo>
                  <a:lnTo>
                    <a:pt x="416737" y="318692"/>
                  </a:lnTo>
                  <a:lnTo>
                    <a:pt x="461560" y="292945"/>
                  </a:lnTo>
                  <a:lnTo>
                    <a:pt x="507611" y="268826"/>
                  </a:lnTo>
                  <a:lnTo>
                    <a:pt x="554858" y="246307"/>
                  </a:lnTo>
                  <a:lnTo>
                    <a:pt x="600280" y="226895"/>
                  </a:lnTo>
                  <a:lnTo>
                    <a:pt x="646004" y="209817"/>
                  </a:lnTo>
                  <a:lnTo>
                    <a:pt x="692023" y="195096"/>
                  </a:lnTo>
                  <a:lnTo>
                    <a:pt x="738330" y="182759"/>
                  </a:lnTo>
                  <a:lnTo>
                    <a:pt x="784918" y="172829"/>
                  </a:lnTo>
                  <a:lnTo>
                    <a:pt x="831780" y="165331"/>
                  </a:lnTo>
                  <a:lnTo>
                    <a:pt x="878909" y="160291"/>
                  </a:lnTo>
                  <a:lnTo>
                    <a:pt x="926298" y="157733"/>
                  </a:lnTo>
                  <a:lnTo>
                    <a:pt x="973940" y="157681"/>
                  </a:lnTo>
                  <a:lnTo>
                    <a:pt x="1021829" y="160161"/>
                  </a:lnTo>
                  <a:lnTo>
                    <a:pt x="1069956" y="165196"/>
                  </a:lnTo>
                  <a:lnTo>
                    <a:pt x="1118316" y="172813"/>
                  </a:lnTo>
                  <a:lnTo>
                    <a:pt x="1166902" y="183035"/>
                  </a:lnTo>
                  <a:lnTo>
                    <a:pt x="1216462" y="195231"/>
                  </a:lnTo>
                  <a:lnTo>
                    <a:pt x="1265969" y="208142"/>
                  </a:lnTo>
                  <a:lnTo>
                    <a:pt x="1466369" y="263081"/>
                  </a:lnTo>
                  <a:lnTo>
                    <a:pt x="1453448" y="238120"/>
                  </a:lnTo>
                  <a:lnTo>
                    <a:pt x="1448159" y="229396"/>
                  </a:lnTo>
                  <a:lnTo>
                    <a:pt x="1419607" y="179949"/>
                  </a:lnTo>
                  <a:lnTo>
                    <a:pt x="1410160" y="141302"/>
                  </a:lnTo>
                  <a:lnTo>
                    <a:pt x="1420048" y="102678"/>
                  </a:lnTo>
                  <a:lnTo>
                    <a:pt x="1449500" y="53300"/>
                  </a:lnTo>
                  <a:lnTo>
                    <a:pt x="1458818" y="40525"/>
                  </a:lnTo>
                  <a:lnTo>
                    <a:pt x="1469219" y="27862"/>
                  </a:lnTo>
                  <a:lnTo>
                    <a:pt x="1492884" y="0"/>
                  </a:lnTo>
                  <a:lnTo>
                    <a:pt x="1519046" y="29091"/>
                  </a:lnTo>
                  <a:lnTo>
                    <a:pt x="1696890" y="241970"/>
                  </a:lnTo>
                  <a:lnTo>
                    <a:pt x="1765782" y="323154"/>
                  </a:lnTo>
                  <a:lnTo>
                    <a:pt x="1800626" y="363404"/>
                  </a:lnTo>
                  <a:lnTo>
                    <a:pt x="1835822" y="403351"/>
                  </a:lnTo>
                  <a:lnTo>
                    <a:pt x="1850943" y="424540"/>
                  </a:lnTo>
                  <a:lnTo>
                    <a:pt x="1858565" y="445134"/>
                  </a:lnTo>
                  <a:lnTo>
                    <a:pt x="1859832" y="465896"/>
                  </a:lnTo>
                  <a:lnTo>
                    <a:pt x="1855883" y="487592"/>
                  </a:lnTo>
                  <a:lnTo>
                    <a:pt x="1839372" y="530501"/>
                  </a:lnTo>
                  <a:lnTo>
                    <a:pt x="1816155" y="569475"/>
                  </a:lnTo>
                  <a:lnTo>
                    <a:pt x="1788104" y="605180"/>
                  </a:lnTo>
                  <a:lnTo>
                    <a:pt x="1757092" y="638279"/>
                  </a:lnTo>
                  <a:lnTo>
                    <a:pt x="1704783" y="654738"/>
                  </a:lnTo>
                  <a:lnTo>
                    <a:pt x="1636261" y="657508"/>
                  </a:lnTo>
                  <a:lnTo>
                    <a:pt x="1587344" y="660172"/>
                  </a:lnTo>
                  <a:lnTo>
                    <a:pt x="1538547" y="663720"/>
                  </a:lnTo>
                  <a:lnTo>
                    <a:pt x="1489877" y="668183"/>
                  </a:lnTo>
                  <a:lnTo>
                    <a:pt x="1441342" y="673594"/>
                  </a:lnTo>
                  <a:lnTo>
                    <a:pt x="1392948" y="679985"/>
                  </a:lnTo>
                  <a:lnTo>
                    <a:pt x="1344703" y="687388"/>
                  </a:lnTo>
                  <a:lnTo>
                    <a:pt x="1296614" y="695835"/>
                  </a:lnTo>
                  <a:lnTo>
                    <a:pt x="1248687" y="705357"/>
                  </a:lnTo>
                  <a:lnTo>
                    <a:pt x="1200930" y="715988"/>
                  </a:lnTo>
                  <a:lnTo>
                    <a:pt x="1153349" y="727759"/>
                  </a:lnTo>
                  <a:lnTo>
                    <a:pt x="1112939" y="739768"/>
                  </a:lnTo>
                  <a:lnTo>
                    <a:pt x="1072612" y="753880"/>
                  </a:lnTo>
                  <a:lnTo>
                    <a:pt x="1031621" y="769119"/>
                  </a:lnTo>
                  <a:lnTo>
                    <a:pt x="989217" y="784506"/>
                  </a:lnTo>
                  <a:close/>
                </a:path>
              </a:pathLst>
            </a:custGeom>
            <a:solidFill>
              <a:srgbClr val="1223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705614" y="5092866"/>
              <a:ext cx="209550" cy="1460500"/>
            </a:xfrm>
            <a:custGeom>
              <a:avLst/>
              <a:gdLst/>
              <a:ahLst/>
              <a:cxnLst/>
              <a:rect l="l" t="t" r="r" b="b"/>
              <a:pathLst>
                <a:path w="209550" h="1460500">
                  <a:moveTo>
                    <a:pt x="209135" y="1447800"/>
                  </a:moveTo>
                  <a:lnTo>
                    <a:pt x="140007" y="1447800"/>
                  </a:lnTo>
                  <a:lnTo>
                    <a:pt x="143215" y="1460500"/>
                  </a:lnTo>
                  <a:lnTo>
                    <a:pt x="208843" y="1460500"/>
                  </a:lnTo>
                  <a:lnTo>
                    <a:pt x="209135" y="1447800"/>
                  </a:lnTo>
                  <a:close/>
                </a:path>
                <a:path w="209550" h="1460500">
                  <a:moveTo>
                    <a:pt x="198051" y="1435100"/>
                  </a:moveTo>
                  <a:lnTo>
                    <a:pt x="129798" y="1435100"/>
                  </a:lnTo>
                  <a:lnTo>
                    <a:pt x="131256" y="1447800"/>
                  </a:lnTo>
                  <a:lnTo>
                    <a:pt x="206218" y="1447800"/>
                  </a:lnTo>
                  <a:lnTo>
                    <a:pt x="198051" y="1435100"/>
                  </a:lnTo>
                  <a:close/>
                </a:path>
                <a:path w="209550" h="1460500">
                  <a:moveTo>
                    <a:pt x="180290" y="1422400"/>
                  </a:moveTo>
                  <a:lnTo>
                    <a:pt x="122214" y="1422400"/>
                  </a:lnTo>
                  <a:lnTo>
                    <a:pt x="124256" y="1435100"/>
                  </a:lnTo>
                  <a:lnTo>
                    <a:pt x="186092" y="1435100"/>
                  </a:lnTo>
                  <a:lnTo>
                    <a:pt x="180290" y="1422400"/>
                  </a:lnTo>
                  <a:close/>
                </a:path>
                <a:path w="209550" h="1460500">
                  <a:moveTo>
                    <a:pt x="57597" y="749300"/>
                  </a:moveTo>
                  <a:lnTo>
                    <a:pt x="9625" y="749300"/>
                  </a:lnTo>
                  <a:lnTo>
                    <a:pt x="16776" y="762000"/>
                  </a:lnTo>
                  <a:lnTo>
                    <a:pt x="23735" y="762000"/>
                  </a:lnTo>
                  <a:lnTo>
                    <a:pt x="30421" y="774700"/>
                  </a:lnTo>
                  <a:lnTo>
                    <a:pt x="36751" y="774700"/>
                  </a:lnTo>
                  <a:lnTo>
                    <a:pt x="46208" y="787400"/>
                  </a:lnTo>
                  <a:lnTo>
                    <a:pt x="69711" y="825500"/>
                  </a:lnTo>
                  <a:lnTo>
                    <a:pt x="89801" y="889000"/>
                  </a:lnTo>
                  <a:lnTo>
                    <a:pt x="98296" y="952500"/>
                  </a:lnTo>
                  <a:lnTo>
                    <a:pt x="99467" y="977900"/>
                  </a:lnTo>
                  <a:lnTo>
                    <a:pt x="99354" y="1003300"/>
                  </a:lnTo>
                  <a:lnTo>
                    <a:pt x="98419" y="1041400"/>
                  </a:lnTo>
                  <a:lnTo>
                    <a:pt x="97129" y="1066800"/>
                  </a:lnTo>
                  <a:lnTo>
                    <a:pt x="95976" y="1104900"/>
                  </a:lnTo>
                  <a:lnTo>
                    <a:pt x="95124" y="1130300"/>
                  </a:lnTo>
                  <a:lnTo>
                    <a:pt x="94545" y="1155700"/>
                  </a:lnTo>
                  <a:lnTo>
                    <a:pt x="94213" y="1181100"/>
                  </a:lnTo>
                  <a:lnTo>
                    <a:pt x="94254" y="1219200"/>
                  </a:lnTo>
                  <a:lnTo>
                    <a:pt x="94787" y="1257300"/>
                  </a:lnTo>
                  <a:lnTo>
                    <a:pt x="96323" y="1308100"/>
                  </a:lnTo>
                  <a:lnTo>
                    <a:pt x="100178" y="1346200"/>
                  </a:lnTo>
                  <a:lnTo>
                    <a:pt x="103255" y="1371600"/>
                  </a:lnTo>
                  <a:lnTo>
                    <a:pt x="106992" y="1384300"/>
                  </a:lnTo>
                  <a:lnTo>
                    <a:pt x="111057" y="1397000"/>
                  </a:lnTo>
                  <a:lnTo>
                    <a:pt x="115232" y="1409700"/>
                  </a:lnTo>
                  <a:lnTo>
                    <a:pt x="119297" y="1422400"/>
                  </a:lnTo>
                  <a:lnTo>
                    <a:pt x="174024" y="1422400"/>
                  </a:lnTo>
                  <a:lnTo>
                    <a:pt x="167593" y="1409700"/>
                  </a:lnTo>
                  <a:lnTo>
                    <a:pt x="161299" y="1397000"/>
                  </a:lnTo>
                  <a:lnTo>
                    <a:pt x="158966" y="1384300"/>
                  </a:lnTo>
                  <a:lnTo>
                    <a:pt x="157507" y="1384300"/>
                  </a:lnTo>
                  <a:lnTo>
                    <a:pt x="155466" y="1371600"/>
                  </a:lnTo>
                  <a:lnTo>
                    <a:pt x="151965" y="1358900"/>
                  </a:lnTo>
                  <a:lnTo>
                    <a:pt x="150507" y="1358900"/>
                  </a:lnTo>
                  <a:lnTo>
                    <a:pt x="148260" y="1346200"/>
                  </a:lnTo>
                  <a:lnTo>
                    <a:pt x="146314" y="1333500"/>
                  </a:lnTo>
                  <a:lnTo>
                    <a:pt x="144641" y="1333500"/>
                  </a:lnTo>
                  <a:lnTo>
                    <a:pt x="143215" y="1320800"/>
                  </a:lnTo>
                  <a:lnTo>
                    <a:pt x="142340" y="1308100"/>
                  </a:lnTo>
                  <a:lnTo>
                    <a:pt x="141173" y="1295400"/>
                  </a:lnTo>
                  <a:lnTo>
                    <a:pt x="140904" y="1282700"/>
                  </a:lnTo>
                  <a:lnTo>
                    <a:pt x="140553" y="1282700"/>
                  </a:lnTo>
                  <a:lnTo>
                    <a:pt x="140148" y="1270000"/>
                  </a:lnTo>
                  <a:lnTo>
                    <a:pt x="139715" y="1270000"/>
                  </a:lnTo>
                  <a:lnTo>
                    <a:pt x="139063" y="1257300"/>
                  </a:lnTo>
                  <a:lnTo>
                    <a:pt x="138439" y="1231900"/>
                  </a:lnTo>
                  <a:lnTo>
                    <a:pt x="137869" y="1219200"/>
                  </a:lnTo>
                  <a:lnTo>
                    <a:pt x="137381" y="1206500"/>
                  </a:lnTo>
                  <a:lnTo>
                    <a:pt x="136670" y="1181100"/>
                  </a:lnTo>
                  <a:lnTo>
                    <a:pt x="136288" y="1155700"/>
                  </a:lnTo>
                  <a:lnTo>
                    <a:pt x="136233" y="1117600"/>
                  </a:lnTo>
                  <a:lnTo>
                    <a:pt x="136506" y="1092200"/>
                  </a:lnTo>
                  <a:lnTo>
                    <a:pt x="137112" y="1054100"/>
                  </a:lnTo>
                  <a:lnTo>
                    <a:pt x="137637" y="1016000"/>
                  </a:lnTo>
                  <a:lnTo>
                    <a:pt x="137543" y="1003300"/>
                  </a:lnTo>
                  <a:lnTo>
                    <a:pt x="137450" y="990600"/>
                  </a:lnTo>
                  <a:lnTo>
                    <a:pt x="135923" y="952500"/>
                  </a:lnTo>
                  <a:lnTo>
                    <a:pt x="134496" y="939800"/>
                  </a:lnTo>
                  <a:lnTo>
                    <a:pt x="132386" y="914400"/>
                  </a:lnTo>
                  <a:lnTo>
                    <a:pt x="129565" y="901700"/>
                  </a:lnTo>
                  <a:lnTo>
                    <a:pt x="126006" y="876300"/>
                  </a:lnTo>
                  <a:lnTo>
                    <a:pt x="121453" y="863600"/>
                  </a:lnTo>
                  <a:lnTo>
                    <a:pt x="116052" y="850900"/>
                  </a:lnTo>
                  <a:lnTo>
                    <a:pt x="109722" y="825500"/>
                  </a:lnTo>
                  <a:lnTo>
                    <a:pt x="102380" y="812800"/>
                  </a:lnTo>
                  <a:lnTo>
                    <a:pt x="94012" y="800100"/>
                  </a:lnTo>
                  <a:lnTo>
                    <a:pt x="84660" y="787400"/>
                  </a:lnTo>
                  <a:lnTo>
                    <a:pt x="74323" y="774700"/>
                  </a:lnTo>
                  <a:lnTo>
                    <a:pt x="63003" y="762000"/>
                  </a:lnTo>
                  <a:lnTo>
                    <a:pt x="57597" y="749300"/>
                  </a:lnTo>
                  <a:close/>
                </a:path>
                <a:path w="209550" h="1460500">
                  <a:moveTo>
                    <a:pt x="46021" y="736600"/>
                  </a:moveTo>
                  <a:lnTo>
                    <a:pt x="875" y="736600"/>
                  </a:lnTo>
                  <a:lnTo>
                    <a:pt x="4375" y="749300"/>
                  </a:lnTo>
                  <a:lnTo>
                    <a:pt x="51919" y="749300"/>
                  </a:lnTo>
                  <a:lnTo>
                    <a:pt x="46021" y="736600"/>
                  </a:lnTo>
                  <a:close/>
                </a:path>
                <a:path w="209550" h="1460500">
                  <a:moveTo>
                    <a:pt x="46022" y="723900"/>
                  </a:moveTo>
                  <a:lnTo>
                    <a:pt x="0" y="723900"/>
                  </a:lnTo>
                  <a:lnTo>
                    <a:pt x="0" y="736600"/>
                  </a:lnTo>
                  <a:lnTo>
                    <a:pt x="39960" y="736600"/>
                  </a:lnTo>
                  <a:lnTo>
                    <a:pt x="46022" y="723900"/>
                  </a:lnTo>
                  <a:close/>
                </a:path>
                <a:path w="209550" h="1460500">
                  <a:moveTo>
                    <a:pt x="57598" y="711200"/>
                  </a:moveTo>
                  <a:lnTo>
                    <a:pt x="6708" y="711200"/>
                  </a:lnTo>
                  <a:lnTo>
                    <a:pt x="4375" y="723900"/>
                  </a:lnTo>
                  <a:lnTo>
                    <a:pt x="51919" y="723900"/>
                  </a:lnTo>
                  <a:lnTo>
                    <a:pt x="57598" y="711200"/>
                  </a:lnTo>
                  <a:close/>
                </a:path>
                <a:path w="209550" h="1460500">
                  <a:moveTo>
                    <a:pt x="180250" y="38100"/>
                  </a:moveTo>
                  <a:lnTo>
                    <a:pt x="122214" y="38100"/>
                  </a:lnTo>
                  <a:lnTo>
                    <a:pt x="119297" y="50800"/>
                  </a:lnTo>
                  <a:lnTo>
                    <a:pt x="115191" y="50800"/>
                  </a:lnTo>
                  <a:lnTo>
                    <a:pt x="110948" y="63500"/>
                  </a:lnTo>
                  <a:lnTo>
                    <a:pt x="106869" y="88900"/>
                  </a:lnTo>
                  <a:lnTo>
                    <a:pt x="103255" y="101600"/>
                  </a:lnTo>
                  <a:lnTo>
                    <a:pt x="100178" y="114300"/>
                  </a:lnTo>
                  <a:lnTo>
                    <a:pt x="97895" y="139700"/>
                  </a:lnTo>
                  <a:lnTo>
                    <a:pt x="96323" y="165100"/>
                  </a:lnTo>
                  <a:lnTo>
                    <a:pt x="95379" y="177800"/>
                  </a:lnTo>
                  <a:lnTo>
                    <a:pt x="94787" y="203200"/>
                  </a:lnTo>
                  <a:lnTo>
                    <a:pt x="94358" y="228600"/>
                  </a:lnTo>
                  <a:lnTo>
                    <a:pt x="94422" y="304800"/>
                  </a:lnTo>
                  <a:lnTo>
                    <a:pt x="95015" y="342900"/>
                  </a:lnTo>
                  <a:lnTo>
                    <a:pt x="95935" y="368300"/>
                  </a:lnTo>
                  <a:lnTo>
                    <a:pt x="97129" y="393700"/>
                  </a:lnTo>
                  <a:lnTo>
                    <a:pt x="98419" y="431800"/>
                  </a:lnTo>
                  <a:lnTo>
                    <a:pt x="99353" y="457200"/>
                  </a:lnTo>
                  <a:lnTo>
                    <a:pt x="99467" y="495300"/>
                  </a:lnTo>
                  <a:lnTo>
                    <a:pt x="98296" y="520700"/>
                  </a:lnTo>
                  <a:lnTo>
                    <a:pt x="89692" y="584200"/>
                  </a:lnTo>
                  <a:lnTo>
                    <a:pt x="69711" y="635000"/>
                  </a:lnTo>
                  <a:lnTo>
                    <a:pt x="46208" y="673100"/>
                  </a:lnTo>
                  <a:lnTo>
                    <a:pt x="36751" y="685800"/>
                  </a:lnTo>
                  <a:lnTo>
                    <a:pt x="30462" y="698500"/>
                  </a:lnTo>
                  <a:lnTo>
                    <a:pt x="23844" y="698500"/>
                  </a:lnTo>
                  <a:lnTo>
                    <a:pt x="16899" y="711200"/>
                  </a:lnTo>
                  <a:lnTo>
                    <a:pt x="63003" y="711200"/>
                  </a:lnTo>
                  <a:lnTo>
                    <a:pt x="74488" y="698500"/>
                  </a:lnTo>
                  <a:lnTo>
                    <a:pt x="84879" y="685800"/>
                  </a:lnTo>
                  <a:lnTo>
                    <a:pt x="94176" y="673100"/>
                  </a:lnTo>
                  <a:lnTo>
                    <a:pt x="102380" y="647700"/>
                  </a:lnTo>
                  <a:lnTo>
                    <a:pt x="109722" y="635000"/>
                  </a:lnTo>
                  <a:lnTo>
                    <a:pt x="116052" y="622300"/>
                  </a:lnTo>
                  <a:lnTo>
                    <a:pt x="121453" y="596900"/>
                  </a:lnTo>
                  <a:lnTo>
                    <a:pt x="126006" y="584200"/>
                  </a:lnTo>
                  <a:lnTo>
                    <a:pt x="129565" y="571500"/>
                  </a:lnTo>
                  <a:lnTo>
                    <a:pt x="132387" y="546100"/>
                  </a:lnTo>
                  <a:lnTo>
                    <a:pt x="134497" y="533400"/>
                  </a:lnTo>
                  <a:lnTo>
                    <a:pt x="135923" y="520700"/>
                  </a:lnTo>
                  <a:lnTo>
                    <a:pt x="137450" y="482600"/>
                  </a:lnTo>
                  <a:lnTo>
                    <a:pt x="137575" y="457200"/>
                  </a:lnTo>
                  <a:lnTo>
                    <a:pt x="137637" y="444500"/>
                  </a:lnTo>
                  <a:lnTo>
                    <a:pt x="137113" y="406400"/>
                  </a:lnTo>
                  <a:lnTo>
                    <a:pt x="136507" y="381000"/>
                  </a:lnTo>
                  <a:lnTo>
                    <a:pt x="136110" y="342900"/>
                  </a:lnTo>
                  <a:lnTo>
                    <a:pt x="136630" y="292100"/>
                  </a:lnTo>
                  <a:lnTo>
                    <a:pt x="137382" y="254000"/>
                  </a:lnTo>
                  <a:lnTo>
                    <a:pt x="139063" y="215900"/>
                  </a:lnTo>
                  <a:lnTo>
                    <a:pt x="139715" y="203200"/>
                  </a:lnTo>
                  <a:lnTo>
                    <a:pt x="139984" y="190500"/>
                  </a:lnTo>
                  <a:lnTo>
                    <a:pt x="140335" y="190500"/>
                  </a:lnTo>
                  <a:lnTo>
                    <a:pt x="140740" y="177800"/>
                  </a:lnTo>
                  <a:lnTo>
                    <a:pt x="141173" y="177800"/>
                  </a:lnTo>
                  <a:lnTo>
                    <a:pt x="142340" y="152400"/>
                  </a:lnTo>
                  <a:lnTo>
                    <a:pt x="143215" y="152400"/>
                  </a:lnTo>
                  <a:lnTo>
                    <a:pt x="144683" y="139700"/>
                  </a:lnTo>
                  <a:lnTo>
                    <a:pt x="146424" y="127000"/>
                  </a:lnTo>
                  <a:lnTo>
                    <a:pt x="148383" y="114300"/>
                  </a:lnTo>
                  <a:lnTo>
                    <a:pt x="150507" y="101600"/>
                  </a:lnTo>
                  <a:lnTo>
                    <a:pt x="151966" y="101600"/>
                  </a:lnTo>
                  <a:lnTo>
                    <a:pt x="155466" y="88900"/>
                  </a:lnTo>
                  <a:lnTo>
                    <a:pt x="157508" y="88900"/>
                  </a:lnTo>
                  <a:lnTo>
                    <a:pt x="158966" y="76200"/>
                  </a:lnTo>
                  <a:lnTo>
                    <a:pt x="161299" y="76200"/>
                  </a:lnTo>
                  <a:lnTo>
                    <a:pt x="167470" y="63500"/>
                  </a:lnTo>
                  <a:lnTo>
                    <a:pt x="173915" y="50800"/>
                  </a:lnTo>
                  <a:lnTo>
                    <a:pt x="180250" y="38100"/>
                  </a:lnTo>
                  <a:close/>
                </a:path>
                <a:path w="209550" h="1460500">
                  <a:moveTo>
                    <a:pt x="190176" y="25400"/>
                  </a:moveTo>
                  <a:lnTo>
                    <a:pt x="127756" y="25400"/>
                  </a:lnTo>
                  <a:lnTo>
                    <a:pt x="124256" y="38100"/>
                  </a:lnTo>
                  <a:lnTo>
                    <a:pt x="188718" y="38100"/>
                  </a:lnTo>
                  <a:lnTo>
                    <a:pt x="190176" y="25400"/>
                  </a:lnTo>
                  <a:close/>
                </a:path>
                <a:path w="209550" h="1460500">
                  <a:moveTo>
                    <a:pt x="209135" y="12700"/>
                  </a:moveTo>
                  <a:lnTo>
                    <a:pt x="136798" y="12700"/>
                  </a:lnTo>
                  <a:lnTo>
                    <a:pt x="132423" y="25400"/>
                  </a:lnTo>
                  <a:lnTo>
                    <a:pt x="206218" y="25400"/>
                  </a:lnTo>
                  <a:lnTo>
                    <a:pt x="209135" y="12700"/>
                  </a:lnTo>
                  <a:close/>
                </a:path>
                <a:path w="209550" h="1460500">
                  <a:moveTo>
                    <a:pt x="196301" y="0"/>
                  </a:moveTo>
                  <a:lnTo>
                    <a:pt x="150215" y="0"/>
                  </a:lnTo>
                  <a:lnTo>
                    <a:pt x="146715" y="12700"/>
                  </a:lnTo>
                  <a:lnTo>
                    <a:pt x="202718" y="12700"/>
                  </a:lnTo>
                  <a:lnTo>
                    <a:pt x="196301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88813" y="263528"/>
            <a:ext cx="16595725" cy="147701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19"/>
              </a:spcBef>
            </a:pPr>
            <a:r>
              <a:rPr sz="2400" spc="-190" dirty="0">
                <a:latin typeface="Lucida Sans Unicode"/>
                <a:cs typeface="Lucida Sans Unicode"/>
              </a:rPr>
              <a:t>3.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Provide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290" dirty="0">
                <a:latin typeface="Lucida Sans Unicode"/>
                <a:cs typeface="Lucida Sans Unicode"/>
              </a:rPr>
              <a:t>a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report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with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all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unique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55" dirty="0">
                <a:latin typeface="Lucida Sans Unicode"/>
                <a:cs typeface="Lucida Sans Unicode"/>
              </a:rPr>
              <a:t>product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60" dirty="0">
                <a:latin typeface="Lucida Sans Unicode"/>
                <a:cs typeface="Lucida Sans Unicode"/>
              </a:rPr>
              <a:t>counts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45" dirty="0">
                <a:latin typeface="Lucida Sans Unicode"/>
                <a:cs typeface="Lucida Sans Unicode"/>
              </a:rPr>
              <a:t>for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175" dirty="0">
                <a:latin typeface="Lucida Sans Unicode"/>
                <a:cs typeface="Lucida Sans Unicode"/>
              </a:rPr>
              <a:t>each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95" dirty="0">
                <a:latin typeface="Lucida Sans Unicode"/>
                <a:cs typeface="Lucida Sans Unicode"/>
              </a:rPr>
              <a:t>segment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145" dirty="0">
                <a:latin typeface="Lucida Sans Unicode"/>
                <a:cs typeface="Lucida Sans Unicode"/>
              </a:rPr>
              <a:t>and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sort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95" dirty="0">
                <a:latin typeface="Lucida Sans Unicode"/>
                <a:cs typeface="Lucida Sans Unicode"/>
              </a:rPr>
              <a:t>them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80" dirty="0">
                <a:latin typeface="Lucida Sans Unicode"/>
                <a:cs typeface="Lucida Sans Unicode"/>
              </a:rPr>
              <a:t>descending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order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25" dirty="0">
                <a:latin typeface="Lucida Sans Unicode"/>
                <a:cs typeface="Lucida Sans Unicode"/>
              </a:rPr>
              <a:t>of </a:t>
            </a:r>
            <a:r>
              <a:rPr sz="2400" spc="55" dirty="0">
                <a:latin typeface="Lucida Sans Unicode"/>
                <a:cs typeface="Lucida Sans Unicode"/>
              </a:rPr>
              <a:t>product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counts.</a:t>
            </a:r>
            <a:r>
              <a:rPr sz="2400" spc="-7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The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final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output</a:t>
            </a:r>
            <a:r>
              <a:rPr sz="2400" spc="-70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contains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140" dirty="0">
                <a:latin typeface="Lucida Sans Unicode"/>
                <a:cs typeface="Lucida Sans Unicode"/>
              </a:rPr>
              <a:t>2</a:t>
            </a:r>
            <a:r>
              <a:rPr sz="2400" spc="-70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fields,</a:t>
            </a:r>
            <a:endParaRPr sz="2400">
              <a:latin typeface="Lucida Sans Unicode"/>
              <a:cs typeface="Lucida Sans Unicode"/>
            </a:endParaRPr>
          </a:p>
          <a:p>
            <a:pPr marL="6767195" marR="7503795" indent="406400">
              <a:lnSpc>
                <a:spcPts val="2850"/>
              </a:lnSpc>
            </a:pPr>
            <a:r>
              <a:rPr sz="2400" spc="85" dirty="0">
                <a:solidFill>
                  <a:srgbClr val="958AB5"/>
                </a:solidFill>
                <a:latin typeface="Lucida Sans Unicode"/>
                <a:cs typeface="Lucida Sans Unicode"/>
              </a:rPr>
              <a:t>segment </a:t>
            </a:r>
            <a:r>
              <a:rPr sz="2400" spc="90" dirty="0">
                <a:solidFill>
                  <a:srgbClr val="958AB5"/>
                </a:solidFill>
                <a:latin typeface="Lucida Sans Unicode"/>
                <a:cs typeface="Lucida Sans Unicode"/>
              </a:rPr>
              <a:t>product_count</a:t>
            </a:r>
            <a:endParaRPr sz="24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223141" y="6969740"/>
            <a:ext cx="1245870" cy="3467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100" spc="-10" dirty="0">
                <a:solidFill>
                  <a:srgbClr val="FF0000"/>
                </a:solidFill>
                <a:latin typeface="Lucida Sans Unicode"/>
                <a:cs typeface="Lucida Sans Unicode"/>
              </a:rPr>
              <a:t>Alarming</a:t>
            </a:r>
            <a:endParaRPr sz="210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936066" y="8275507"/>
            <a:ext cx="133350" cy="1333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936066" y="9361357"/>
            <a:ext cx="133350" cy="133349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4205315" y="7115902"/>
            <a:ext cx="13829030" cy="3065780"/>
          </a:xfrm>
          <a:prstGeom prst="rect">
            <a:avLst/>
          </a:prstGeom>
        </p:spPr>
        <p:txBody>
          <a:bodyPr vert="horz" wrap="square" lIns="0" tIns="23367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39"/>
              </a:spcBef>
            </a:pPr>
            <a:r>
              <a:rPr sz="3800" b="1" spc="200" dirty="0">
                <a:latin typeface="Trebuchet MS"/>
                <a:cs typeface="Trebuchet MS"/>
              </a:rPr>
              <a:t>Insights:</a:t>
            </a:r>
            <a:endParaRPr sz="3800">
              <a:latin typeface="Trebuchet MS"/>
              <a:cs typeface="Trebuchet MS"/>
            </a:endParaRPr>
          </a:p>
          <a:p>
            <a:pPr marL="51435" marR="5080">
              <a:lnSpc>
                <a:spcPct val="122800"/>
              </a:lnSpc>
              <a:spcBef>
                <a:spcPts val="535"/>
              </a:spcBef>
            </a:pPr>
            <a:r>
              <a:rPr sz="2900" spc="-55" dirty="0">
                <a:solidFill>
                  <a:srgbClr val="12239D"/>
                </a:solidFill>
                <a:latin typeface="Lucida Sans Unicode"/>
                <a:cs typeface="Lucida Sans Unicode"/>
              </a:rPr>
              <a:t>Segments:</a:t>
            </a:r>
            <a:r>
              <a:rPr sz="2900" spc="-36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35" dirty="0">
                <a:solidFill>
                  <a:srgbClr val="12239D"/>
                </a:solidFill>
                <a:latin typeface="Lucida Sans Unicode"/>
                <a:cs typeface="Lucida Sans Unicode"/>
              </a:rPr>
              <a:t>notebooks,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accessories,</a:t>
            </a:r>
            <a:r>
              <a:rPr sz="2900" spc="-36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85" dirty="0">
                <a:solidFill>
                  <a:srgbClr val="12239D"/>
                </a:solidFill>
                <a:latin typeface="Lucida Sans Unicode"/>
                <a:cs typeface="Lucida Sans Unicode"/>
              </a:rPr>
              <a:t>and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peripherals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50" dirty="0">
                <a:solidFill>
                  <a:srgbClr val="12239D"/>
                </a:solidFill>
                <a:latin typeface="Lucida Sans Unicode"/>
                <a:cs typeface="Lucida Sans Unicode"/>
              </a:rPr>
              <a:t>are</a:t>
            </a:r>
            <a:r>
              <a:rPr sz="2900" spc="-36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showing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significant </a:t>
            </a:r>
            <a:r>
              <a:rPr sz="2900" spc="-40" dirty="0">
                <a:solidFill>
                  <a:srgbClr val="12239D"/>
                </a:solidFill>
                <a:latin typeface="Lucida Sans Unicode"/>
                <a:cs typeface="Lucida Sans Unicode"/>
              </a:rPr>
              <a:t>manufacturing</a:t>
            </a:r>
            <a:r>
              <a:rPr sz="2900" spc="-33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80" dirty="0">
                <a:solidFill>
                  <a:srgbClr val="12239D"/>
                </a:solidFill>
                <a:latin typeface="Lucida Sans Unicode"/>
                <a:cs typeface="Lucida Sans Unicode"/>
              </a:rPr>
              <a:t>growth</a:t>
            </a:r>
            <a:r>
              <a:rPr sz="2900" spc="-33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120" dirty="0">
                <a:solidFill>
                  <a:srgbClr val="12239D"/>
                </a:solidFill>
                <a:latin typeface="Lucida Sans Unicode"/>
                <a:cs typeface="Lucida Sans Unicode"/>
              </a:rPr>
              <a:t>as</a:t>
            </a:r>
            <a:r>
              <a:rPr sz="2900" spc="-33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12239D"/>
                </a:solidFill>
                <a:latin typeface="Lucida Sans Unicode"/>
                <a:cs typeface="Lucida Sans Unicode"/>
              </a:rPr>
              <a:t>compared</a:t>
            </a:r>
            <a:r>
              <a:rPr sz="2900" spc="-33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to</a:t>
            </a:r>
            <a:r>
              <a:rPr sz="2900" spc="-33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35" dirty="0">
                <a:solidFill>
                  <a:srgbClr val="12239D"/>
                </a:solidFill>
                <a:latin typeface="Lucida Sans Unicode"/>
                <a:cs typeface="Lucida Sans Unicode"/>
              </a:rPr>
              <a:t>desktops,</a:t>
            </a:r>
            <a:r>
              <a:rPr sz="2900" spc="-33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0" dirty="0">
                <a:solidFill>
                  <a:srgbClr val="12239D"/>
                </a:solidFill>
                <a:latin typeface="Lucida Sans Unicode"/>
                <a:cs typeface="Lucida Sans Unicode"/>
              </a:rPr>
              <a:t>storage,</a:t>
            </a:r>
            <a:r>
              <a:rPr sz="2900" spc="-33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85" dirty="0">
                <a:solidFill>
                  <a:srgbClr val="12239D"/>
                </a:solidFill>
                <a:latin typeface="Lucida Sans Unicode"/>
                <a:cs typeface="Lucida Sans Unicode"/>
              </a:rPr>
              <a:t>and</a:t>
            </a:r>
            <a:r>
              <a:rPr sz="2900" spc="-33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5" dirty="0">
                <a:solidFill>
                  <a:srgbClr val="12239D"/>
                </a:solidFill>
                <a:latin typeface="Lucida Sans Unicode"/>
                <a:cs typeface="Lucida Sans Unicode"/>
              </a:rPr>
              <a:t>networking. </a:t>
            </a:r>
            <a:r>
              <a:rPr sz="2900" spc="-150" dirty="0">
                <a:solidFill>
                  <a:srgbClr val="12239D"/>
                </a:solidFill>
                <a:latin typeface="Lucida Sans Unicode"/>
                <a:cs typeface="Lucida Sans Unicode"/>
              </a:rPr>
              <a:t>Notebooks,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accessories,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85" dirty="0">
                <a:solidFill>
                  <a:srgbClr val="12239D"/>
                </a:solidFill>
                <a:latin typeface="Lucida Sans Unicode"/>
                <a:cs typeface="Lucida Sans Unicode"/>
              </a:rPr>
              <a:t>and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peripherals</a:t>
            </a:r>
            <a:r>
              <a:rPr sz="2900" spc="-36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0" dirty="0">
                <a:solidFill>
                  <a:srgbClr val="12239D"/>
                </a:solidFill>
                <a:latin typeface="Lucida Sans Unicode"/>
                <a:cs typeface="Lucida Sans Unicode"/>
              </a:rPr>
              <a:t>constitute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155" dirty="0">
                <a:solidFill>
                  <a:srgbClr val="12239D"/>
                </a:solidFill>
                <a:latin typeface="Trebuchet MS"/>
                <a:cs typeface="Trebuchet MS"/>
              </a:rPr>
              <a:t>83%</a:t>
            </a:r>
            <a:r>
              <a:rPr sz="2900" b="1" spc="-32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105" dirty="0">
                <a:solidFill>
                  <a:srgbClr val="12239D"/>
                </a:solidFill>
                <a:latin typeface="Lucida Sans Unicode"/>
                <a:cs typeface="Lucida Sans Unicode"/>
              </a:rPr>
              <a:t>of</a:t>
            </a:r>
            <a:r>
              <a:rPr sz="2900" spc="-36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total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manufactured product.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419314" y="1951192"/>
            <a:ext cx="5868684" cy="8335806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3815694" cy="4573905"/>
            <a:chOff x="0" y="0"/>
            <a:chExt cx="13815694" cy="457390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7794316" cy="3199293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6959938" y="112949"/>
              <a:ext cx="295275" cy="2057400"/>
            </a:xfrm>
            <a:custGeom>
              <a:avLst/>
              <a:gdLst/>
              <a:ahLst/>
              <a:cxnLst/>
              <a:rect l="l" t="t" r="r" b="b"/>
              <a:pathLst>
                <a:path w="295275" h="2057400">
                  <a:moveTo>
                    <a:pt x="4934" y="2044700"/>
                  </a:moveTo>
                  <a:lnTo>
                    <a:pt x="92919" y="2044700"/>
                  </a:lnTo>
                  <a:lnTo>
                    <a:pt x="87985" y="2057400"/>
                  </a:lnTo>
                  <a:lnTo>
                    <a:pt x="9045" y="2057400"/>
                  </a:lnTo>
                  <a:lnTo>
                    <a:pt x="4934" y="2044700"/>
                  </a:lnTo>
                  <a:close/>
                </a:path>
                <a:path w="295275" h="2057400">
                  <a:moveTo>
                    <a:pt x="4111" y="2032000"/>
                  </a:moveTo>
                  <a:lnTo>
                    <a:pt x="104020" y="2032000"/>
                  </a:lnTo>
                  <a:lnTo>
                    <a:pt x="101964" y="2044700"/>
                  </a:lnTo>
                  <a:lnTo>
                    <a:pt x="0" y="2044700"/>
                  </a:lnTo>
                  <a:lnTo>
                    <a:pt x="4111" y="2032000"/>
                  </a:lnTo>
                  <a:close/>
                </a:path>
                <a:path w="295275" h="2057400">
                  <a:moveTo>
                    <a:pt x="20146" y="2019300"/>
                  </a:moveTo>
                  <a:lnTo>
                    <a:pt x="113476" y="2019300"/>
                  </a:lnTo>
                  <a:lnTo>
                    <a:pt x="111832" y="2032000"/>
                  </a:lnTo>
                  <a:lnTo>
                    <a:pt x="17268" y="2032000"/>
                  </a:lnTo>
                  <a:lnTo>
                    <a:pt x="20146" y="2019300"/>
                  </a:lnTo>
                  <a:close/>
                </a:path>
                <a:path w="295275" h="2057400">
                  <a:moveTo>
                    <a:pt x="221608" y="1041400"/>
                  </a:moveTo>
                  <a:lnTo>
                    <a:pt x="293559" y="1041400"/>
                  </a:lnTo>
                  <a:lnTo>
                    <a:pt x="288625" y="1054100"/>
                  </a:lnTo>
                  <a:lnTo>
                    <a:pt x="281224" y="1054100"/>
                  </a:lnTo>
                  <a:lnTo>
                    <a:pt x="271145" y="1066800"/>
                  </a:lnTo>
                  <a:lnTo>
                    <a:pt x="261335" y="1079500"/>
                  </a:lnTo>
                  <a:lnTo>
                    <a:pt x="251911" y="1079500"/>
                  </a:lnTo>
                  <a:lnTo>
                    <a:pt x="242988" y="1092200"/>
                  </a:lnTo>
                  <a:lnTo>
                    <a:pt x="229658" y="1104900"/>
                  </a:lnTo>
                  <a:lnTo>
                    <a:pt x="217445" y="1130300"/>
                  </a:lnTo>
                  <a:lnTo>
                    <a:pt x="206389" y="1143000"/>
                  </a:lnTo>
                  <a:lnTo>
                    <a:pt x="196528" y="1168400"/>
                  </a:lnTo>
                  <a:lnTo>
                    <a:pt x="179999" y="1206500"/>
                  </a:lnTo>
                  <a:lnTo>
                    <a:pt x="168210" y="1244600"/>
                  </a:lnTo>
                  <a:lnTo>
                    <a:pt x="160508" y="1282700"/>
                  </a:lnTo>
                  <a:lnTo>
                    <a:pt x="156236" y="1333500"/>
                  </a:lnTo>
                  <a:lnTo>
                    <a:pt x="154585" y="1371600"/>
                  </a:lnTo>
                  <a:lnTo>
                    <a:pt x="154625" y="1384300"/>
                  </a:lnTo>
                  <a:lnTo>
                    <a:pt x="154745" y="1422400"/>
                  </a:lnTo>
                  <a:lnTo>
                    <a:pt x="156062" y="1460500"/>
                  </a:lnTo>
                  <a:lnTo>
                    <a:pt x="157880" y="1498600"/>
                  </a:lnTo>
                  <a:lnTo>
                    <a:pt x="160707" y="1587500"/>
                  </a:lnTo>
                  <a:lnTo>
                    <a:pt x="161523" y="1625600"/>
                  </a:lnTo>
                  <a:lnTo>
                    <a:pt x="161992" y="1663700"/>
                  </a:lnTo>
                  <a:lnTo>
                    <a:pt x="162082" y="1701800"/>
                  </a:lnTo>
                  <a:lnTo>
                    <a:pt x="161885" y="1727200"/>
                  </a:lnTo>
                  <a:lnTo>
                    <a:pt x="161786" y="1739900"/>
                  </a:lnTo>
                  <a:lnTo>
                    <a:pt x="161182" y="1778000"/>
                  </a:lnTo>
                  <a:lnTo>
                    <a:pt x="159017" y="1841500"/>
                  </a:lnTo>
                  <a:lnTo>
                    <a:pt x="153582" y="1892300"/>
                  </a:lnTo>
                  <a:lnTo>
                    <a:pt x="143978" y="1943100"/>
                  </a:lnTo>
                  <a:lnTo>
                    <a:pt x="132363" y="1981200"/>
                  </a:lnTo>
                  <a:lnTo>
                    <a:pt x="126633" y="1993900"/>
                  </a:lnTo>
                  <a:lnTo>
                    <a:pt x="122521" y="2006600"/>
                  </a:lnTo>
                  <a:lnTo>
                    <a:pt x="119644" y="2019300"/>
                  </a:lnTo>
                  <a:lnTo>
                    <a:pt x="32480" y="2019300"/>
                  </a:lnTo>
                  <a:lnTo>
                    <a:pt x="40658" y="2006600"/>
                  </a:lnTo>
                  <a:lnTo>
                    <a:pt x="49492" y="1993900"/>
                  </a:lnTo>
                  <a:lnTo>
                    <a:pt x="58556" y="1981200"/>
                  </a:lnTo>
                  <a:lnTo>
                    <a:pt x="67428" y="1955800"/>
                  </a:lnTo>
                  <a:lnTo>
                    <a:pt x="70717" y="1955800"/>
                  </a:lnTo>
                  <a:lnTo>
                    <a:pt x="72773" y="1943100"/>
                  </a:lnTo>
                  <a:lnTo>
                    <a:pt x="75651" y="1930400"/>
                  </a:lnTo>
                  <a:lnTo>
                    <a:pt x="77495" y="1930400"/>
                  </a:lnTo>
                  <a:lnTo>
                    <a:pt x="79300" y="1917700"/>
                  </a:lnTo>
                  <a:lnTo>
                    <a:pt x="81028" y="1917700"/>
                  </a:lnTo>
                  <a:lnTo>
                    <a:pt x="82640" y="1905000"/>
                  </a:lnTo>
                  <a:lnTo>
                    <a:pt x="85808" y="1892300"/>
                  </a:lnTo>
                  <a:lnTo>
                    <a:pt x="88551" y="1879600"/>
                  </a:lnTo>
                  <a:lnTo>
                    <a:pt x="90908" y="1866900"/>
                  </a:lnTo>
                  <a:lnTo>
                    <a:pt x="92919" y="1854200"/>
                  </a:lnTo>
                  <a:lnTo>
                    <a:pt x="93774" y="1841500"/>
                  </a:lnTo>
                  <a:lnTo>
                    <a:pt x="94512" y="1828800"/>
                  </a:lnTo>
                  <a:lnTo>
                    <a:pt x="95174" y="1828800"/>
                  </a:lnTo>
                  <a:lnTo>
                    <a:pt x="95797" y="1816100"/>
                  </a:lnTo>
                  <a:lnTo>
                    <a:pt x="96176" y="1803400"/>
                  </a:lnTo>
                  <a:lnTo>
                    <a:pt x="96671" y="1803400"/>
                  </a:lnTo>
                  <a:lnTo>
                    <a:pt x="97243" y="1790700"/>
                  </a:lnTo>
                  <a:lnTo>
                    <a:pt x="97853" y="1778000"/>
                  </a:lnTo>
                  <a:lnTo>
                    <a:pt x="98771" y="1765300"/>
                  </a:lnTo>
                  <a:lnTo>
                    <a:pt x="99652" y="1739900"/>
                  </a:lnTo>
                  <a:lnTo>
                    <a:pt x="100455" y="1727200"/>
                  </a:lnTo>
                  <a:lnTo>
                    <a:pt x="102144" y="1663700"/>
                  </a:lnTo>
                  <a:lnTo>
                    <a:pt x="102684" y="1612900"/>
                  </a:lnTo>
                  <a:lnTo>
                    <a:pt x="102761" y="1574800"/>
                  </a:lnTo>
                  <a:lnTo>
                    <a:pt x="102375" y="1524000"/>
                  </a:lnTo>
                  <a:lnTo>
                    <a:pt x="101521" y="1485900"/>
                  </a:lnTo>
                  <a:lnTo>
                    <a:pt x="100782" y="1435100"/>
                  </a:lnTo>
                  <a:lnTo>
                    <a:pt x="101046" y="1384300"/>
                  </a:lnTo>
                  <a:lnTo>
                    <a:pt x="103198" y="1333500"/>
                  </a:lnTo>
                  <a:lnTo>
                    <a:pt x="108183" y="1282700"/>
                  </a:lnTo>
                  <a:lnTo>
                    <a:pt x="112159" y="1270000"/>
                  </a:lnTo>
                  <a:lnTo>
                    <a:pt x="117177" y="1244600"/>
                  </a:lnTo>
                  <a:lnTo>
                    <a:pt x="131207" y="1193800"/>
                  </a:lnTo>
                  <a:lnTo>
                    <a:pt x="150480" y="1143000"/>
                  </a:lnTo>
                  <a:lnTo>
                    <a:pt x="175457" y="1104900"/>
                  </a:lnTo>
                  <a:lnTo>
                    <a:pt x="190027" y="1079500"/>
                  </a:lnTo>
                  <a:lnTo>
                    <a:pt x="205985" y="1066800"/>
                  </a:lnTo>
                  <a:lnTo>
                    <a:pt x="213604" y="1054100"/>
                  </a:lnTo>
                  <a:lnTo>
                    <a:pt x="221608" y="1041400"/>
                  </a:lnTo>
                  <a:close/>
                </a:path>
                <a:path w="295275" h="2057400">
                  <a:moveTo>
                    <a:pt x="213603" y="1003300"/>
                  </a:moveTo>
                  <a:lnTo>
                    <a:pt x="288625" y="1003300"/>
                  </a:lnTo>
                  <a:lnTo>
                    <a:pt x="293559" y="1016000"/>
                  </a:lnTo>
                  <a:lnTo>
                    <a:pt x="294792" y="1028700"/>
                  </a:lnTo>
                  <a:lnTo>
                    <a:pt x="295203" y="1041400"/>
                  </a:lnTo>
                  <a:lnTo>
                    <a:pt x="229921" y="1041400"/>
                  </a:lnTo>
                  <a:lnTo>
                    <a:pt x="238465" y="1028700"/>
                  </a:lnTo>
                  <a:lnTo>
                    <a:pt x="229921" y="1016000"/>
                  </a:lnTo>
                  <a:lnTo>
                    <a:pt x="221608" y="1016000"/>
                  </a:lnTo>
                  <a:lnTo>
                    <a:pt x="213603" y="1003300"/>
                  </a:lnTo>
                  <a:close/>
                </a:path>
                <a:path w="295275" h="2057400">
                  <a:moveTo>
                    <a:pt x="40716" y="50800"/>
                  </a:moveTo>
                  <a:lnTo>
                    <a:pt x="122521" y="50800"/>
                  </a:lnTo>
                  <a:lnTo>
                    <a:pt x="126633" y="63500"/>
                  </a:lnTo>
                  <a:lnTo>
                    <a:pt x="132421" y="76200"/>
                  </a:lnTo>
                  <a:lnTo>
                    <a:pt x="144152" y="114300"/>
                  </a:lnTo>
                  <a:lnTo>
                    <a:pt x="153582" y="165100"/>
                  </a:lnTo>
                  <a:lnTo>
                    <a:pt x="159017" y="215900"/>
                  </a:lnTo>
                  <a:lnTo>
                    <a:pt x="160347" y="254000"/>
                  </a:lnTo>
                  <a:lnTo>
                    <a:pt x="161786" y="317500"/>
                  </a:lnTo>
                  <a:lnTo>
                    <a:pt x="161992" y="393700"/>
                  </a:lnTo>
                  <a:lnTo>
                    <a:pt x="161696" y="431800"/>
                  </a:lnTo>
                  <a:lnTo>
                    <a:pt x="160861" y="469900"/>
                  </a:lnTo>
                  <a:lnTo>
                    <a:pt x="159563" y="520700"/>
                  </a:lnTo>
                  <a:lnTo>
                    <a:pt x="157880" y="558800"/>
                  </a:lnTo>
                  <a:lnTo>
                    <a:pt x="156062" y="596900"/>
                  </a:lnTo>
                  <a:lnTo>
                    <a:pt x="154745" y="647700"/>
                  </a:lnTo>
                  <a:lnTo>
                    <a:pt x="154638" y="673100"/>
                  </a:lnTo>
                  <a:lnTo>
                    <a:pt x="154585" y="685800"/>
                  </a:lnTo>
                  <a:lnTo>
                    <a:pt x="156236" y="723900"/>
                  </a:lnTo>
                  <a:lnTo>
                    <a:pt x="160566" y="774700"/>
                  </a:lnTo>
                  <a:lnTo>
                    <a:pt x="168364" y="812800"/>
                  </a:lnTo>
                  <a:lnTo>
                    <a:pt x="180172" y="863600"/>
                  </a:lnTo>
                  <a:lnTo>
                    <a:pt x="196528" y="901700"/>
                  </a:lnTo>
                  <a:lnTo>
                    <a:pt x="206389" y="914400"/>
                  </a:lnTo>
                  <a:lnTo>
                    <a:pt x="217445" y="939800"/>
                  </a:lnTo>
                  <a:lnTo>
                    <a:pt x="229658" y="952500"/>
                  </a:lnTo>
                  <a:lnTo>
                    <a:pt x="242988" y="965200"/>
                  </a:lnTo>
                  <a:lnTo>
                    <a:pt x="251853" y="977900"/>
                  </a:lnTo>
                  <a:lnTo>
                    <a:pt x="261181" y="990600"/>
                  </a:lnTo>
                  <a:lnTo>
                    <a:pt x="270971" y="990600"/>
                  </a:lnTo>
                  <a:lnTo>
                    <a:pt x="281224" y="1003300"/>
                  </a:lnTo>
                  <a:lnTo>
                    <a:pt x="205984" y="1003300"/>
                  </a:lnTo>
                  <a:lnTo>
                    <a:pt x="189795" y="977900"/>
                  </a:lnTo>
                  <a:lnTo>
                    <a:pt x="175148" y="952500"/>
                  </a:lnTo>
                  <a:lnTo>
                    <a:pt x="162043" y="939800"/>
                  </a:lnTo>
                  <a:lnTo>
                    <a:pt x="150479" y="914400"/>
                  </a:lnTo>
                  <a:lnTo>
                    <a:pt x="140130" y="889000"/>
                  </a:lnTo>
                  <a:lnTo>
                    <a:pt x="131207" y="863600"/>
                  </a:lnTo>
                  <a:lnTo>
                    <a:pt x="123594" y="838200"/>
                  </a:lnTo>
                  <a:lnTo>
                    <a:pt x="117176" y="825500"/>
                  </a:lnTo>
                  <a:lnTo>
                    <a:pt x="108183" y="774700"/>
                  </a:lnTo>
                  <a:lnTo>
                    <a:pt x="103197" y="723900"/>
                  </a:lnTo>
                  <a:lnTo>
                    <a:pt x="101045" y="673100"/>
                  </a:lnTo>
                  <a:lnTo>
                    <a:pt x="100782" y="622300"/>
                  </a:lnTo>
                  <a:lnTo>
                    <a:pt x="101521" y="584200"/>
                  </a:lnTo>
                  <a:lnTo>
                    <a:pt x="102375" y="533400"/>
                  </a:lnTo>
                  <a:lnTo>
                    <a:pt x="102934" y="482600"/>
                  </a:lnTo>
                  <a:lnTo>
                    <a:pt x="102838" y="444500"/>
                  </a:lnTo>
                  <a:lnTo>
                    <a:pt x="102202" y="393700"/>
                  </a:lnTo>
                  <a:lnTo>
                    <a:pt x="101142" y="355600"/>
                  </a:lnTo>
                  <a:lnTo>
                    <a:pt x="100454" y="342900"/>
                  </a:lnTo>
                  <a:lnTo>
                    <a:pt x="99651" y="317500"/>
                  </a:lnTo>
                  <a:lnTo>
                    <a:pt x="98771" y="304800"/>
                  </a:lnTo>
                  <a:lnTo>
                    <a:pt x="97852" y="279400"/>
                  </a:lnTo>
                  <a:lnTo>
                    <a:pt x="97473" y="266700"/>
                  </a:lnTo>
                  <a:lnTo>
                    <a:pt x="96979" y="266700"/>
                  </a:lnTo>
                  <a:lnTo>
                    <a:pt x="96407" y="254000"/>
                  </a:lnTo>
                  <a:lnTo>
                    <a:pt x="95174" y="228600"/>
                  </a:lnTo>
                  <a:lnTo>
                    <a:pt x="94512" y="228600"/>
                  </a:lnTo>
                  <a:lnTo>
                    <a:pt x="93773" y="215900"/>
                  </a:lnTo>
                  <a:lnTo>
                    <a:pt x="88396" y="177800"/>
                  </a:lnTo>
                  <a:lnTo>
                    <a:pt x="82640" y="152400"/>
                  </a:lnTo>
                  <a:lnTo>
                    <a:pt x="81028" y="139700"/>
                  </a:lnTo>
                  <a:lnTo>
                    <a:pt x="79299" y="139700"/>
                  </a:lnTo>
                  <a:lnTo>
                    <a:pt x="77494" y="127000"/>
                  </a:lnTo>
                  <a:lnTo>
                    <a:pt x="75650" y="127000"/>
                  </a:lnTo>
                  <a:lnTo>
                    <a:pt x="72772" y="114300"/>
                  </a:lnTo>
                  <a:lnTo>
                    <a:pt x="70717" y="101600"/>
                  </a:lnTo>
                  <a:lnTo>
                    <a:pt x="67428" y="101600"/>
                  </a:lnTo>
                  <a:lnTo>
                    <a:pt x="58729" y="76200"/>
                  </a:lnTo>
                  <a:lnTo>
                    <a:pt x="49645" y="63500"/>
                  </a:lnTo>
                  <a:lnTo>
                    <a:pt x="40716" y="50800"/>
                  </a:lnTo>
                  <a:close/>
                </a:path>
                <a:path w="295275" h="2057400">
                  <a:moveTo>
                    <a:pt x="30013" y="38100"/>
                  </a:moveTo>
                  <a:lnTo>
                    <a:pt x="114710" y="38100"/>
                  </a:lnTo>
                  <a:lnTo>
                    <a:pt x="119644" y="50800"/>
                  </a:lnTo>
                  <a:lnTo>
                    <a:pt x="32480" y="50800"/>
                  </a:lnTo>
                  <a:lnTo>
                    <a:pt x="30013" y="38100"/>
                  </a:lnTo>
                  <a:close/>
                </a:path>
                <a:path w="295275" h="2057400">
                  <a:moveTo>
                    <a:pt x="0" y="12700"/>
                  </a:moveTo>
                  <a:lnTo>
                    <a:pt x="97442" y="12700"/>
                  </a:lnTo>
                  <a:lnTo>
                    <a:pt x="101964" y="25400"/>
                  </a:lnTo>
                  <a:lnTo>
                    <a:pt x="110187" y="25400"/>
                  </a:lnTo>
                  <a:lnTo>
                    <a:pt x="111832" y="38100"/>
                  </a:lnTo>
                  <a:lnTo>
                    <a:pt x="15623" y="38100"/>
                  </a:lnTo>
                  <a:lnTo>
                    <a:pt x="4111" y="25400"/>
                  </a:lnTo>
                  <a:lnTo>
                    <a:pt x="0" y="12700"/>
                  </a:lnTo>
                  <a:close/>
                </a:path>
                <a:path w="295275" h="2057400">
                  <a:moveTo>
                    <a:pt x="18090" y="0"/>
                  </a:moveTo>
                  <a:lnTo>
                    <a:pt x="83051" y="0"/>
                  </a:lnTo>
                  <a:lnTo>
                    <a:pt x="87985" y="12700"/>
                  </a:lnTo>
                  <a:lnTo>
                    <a:pt x="9045" y="12700"/>
                  </a:lnTo>
                  <a:lnTo>
                    <a:pt x="1809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86433" y="547981"/>
              <a:ext cx="6128987" cy="402590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180576" y="1095736"/>
            <a:ext cx="4278630" cy="2740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556385">
              <a:lnSpc>
                <a:spcPct val="122800"/>
              </a:lnSpc>
              <a:spcBef>
                <a:spcPts val="100"/>
              </a:spcBef>
            </a:pPr>
            <a:r>
              <a:rPr sz="2900" b="0" spc="-114" dirty="0">
                <a:solidFill>
                  <a:srgbClr val="FF0000"/>
                </a:solidFill>
                <a:latin typeface="Lucida Sans Unicode"/>
                <a:cs typeface="Lucida Sans Unicode"/>
              </a:rPr>
              <a:t>Wifi</a:t>
            </a:r>
            <a:r>
              <a:rPr sz="2900" b="0" spc="-385" dirty="0">
                <a:solidFill>
                  <a:srgbClr val="FF0000"/>
                </a:solidFill>
                <a:latin typeface="Lucida Sans Unicode"/>
                <a:cs typeface="Lucida Sans Unicode"/>
              </a:rPr>
              <a:t> </a:t>
            </a:r>
            <a:r>
              <a:rPr sz="2900" b="0" spc="-10" dirty="0">
                <a:solidFill>
                  <a:srgbClr val="FF0000"/>
                </a:solidFill>
                <a:latin typeface="Lucida Sans Unicode"/>
                <a:cs typeface="Lucida Sans Unicode"/>
              </a:rPr>
              <a:t>extender </a:t>
            </a:r>
            <a:r>
              <a:rPr sz="2900" b="0" spc="-45" dirty="0">
                <a:solidFill>
                  <a:srgbClr val="FF0000"/>
                </a:solidFill>
                <a:latin typeface="Lucida Sans Unicode"/>
                <a:cs typeface="Lucida Sans Unicode"/>
              </a:rPr>
              <a:t>USB</a:t>
            </a:r>
            <a:r>
              <a:rPr sz="2900" b="0" spc="-390" dirty="0">
                <a:solidFill>
                  <a:srgbClr val="FF0000"/>
                </a:solidFill>
                <a:latin typeface="Lucida Sans Unicode"/>
                <a:cs typeface="Lucida Sans Unicode"/>
              </a:rPr>
              <a:t> </a:t>
            </a:r>
            <a:r>
              <a:rPr sz="2900" b="0" spc="-70" dirty="0">
                <a:solidFill>
                  <a:srgbClr val="FF0000"/>
                </a:solidFill>
                <a:latin typeface="Lucida Sans Unicode"/>
                <a:cs typeface="Lucida Sans Unicode"/>
              </a:rPr>
              <a:t>Flash</a:t>
            </a:r>
            <a:r>
              <a:rPr sz="2900" b="0" spc="-385" dirty="0">
                <a:solidFill>
                  <a:srgbClr val="FF0000"/>
                </a:solidFill>
                <a:latin typeface="Lucida Sans Unicode"/>
                <a:cs typeface="Lucida Sans Unicode"/>
              </a:rPr>
              <a:t> </a:t>
            </a:r>
            <a:r>
              <a:rPr sz="2900" b="0" spc="-110" dirty="0">
                <a:solidFill>
                  <a:srgbClr val="FF0000"/>
                </a:solidFill>
                <a:latin typeface="Lucida Sans Unicode"/>
                <a:cs typeface="Lucida Sans Unicode"/>
              </a:rPr>
              <a:t>Drives</a:t>
            </a:r>
            <a:endParaRPr sz="2900">
              <a:latin typeface="Lucida Sans Unicode"/>
              <a:cs typeface="Lucida Sans Unicode"/>
            </a:endParaRPr>
          </a:p>
          <a:p>
            <a:pPr marL="12700" marR="5080">
              <a:lnSpc>
                <a:spcPct val="122800"/>
              </a:lnSpc>
            </a:pPr>
            <a:r>
              <a:rPr sz="2900" b="0" spc="-145" dirty="0">
                <a:solidFill>
                  <a:srgbClr val="FF0000"/>
                </a:solidFill>
                <a:latin typeface="Lucida Sans Unicode"/>
                <a:cs typeface="Lucida Sans Unicode"/>
              </a:rPr>
              <a:t>External</a:t>
            </a:r>
            <a:r>
              <a:rPr sz="2900" b="0" spc="-370" dirty="0">
                <a:solidFill>
                  <a:srgbClr val="FF0000"/>
                </a:solidFill>
                <a:latin typeface="Lucida Sans Unicode"/>
                <a:cs typeface="Lucida Sans Unicode"/>
              </a:rPr>
              <a:t> </a:t>
            </a:r>
            <a:r>
              <a:rPr sz="2900" b="0" spc="-105" dirty="0">
                <a:solidFill>
                  <a:srgbClr val="FF0000"/>
                </a:solidFill>
                <a:latin typeface="Lucida Sans Unicode"/>
                <a:cs typeface="Lucida Sans Unicode"/>
              </a:rPr>
              <a:t>Solid</a:t>
            </a:r>
            <a:r>
              <a:rPr sz="2900" b="0" spc="-370" dirty="0">
                <a:solidFill>
                  <a:srgbClr val="FF0000"/>
                </a:solidFill>
                <a:latin typeface="Lucida Sans Unicode"/>
                <a:cs typeface="Lucida Sans Unicode"/>
              </a:rPr>
              <a:t> </a:t>
            </a:r>
            <a:r>
              <a:rPr sz="2900" b="0" dirty="0">
                <a:solidFill>
                  <a:srgbClr val="FF0000"/>
                </a:solidFill>
                <a:latin typeface="Lucida Sans Unicode"/>
                <a:cs typeface="Lucida Sans Unicode"/>
              </a:rPr>
              <a:t>State</a:t>
            </a:r>
            <a:r>
              <a:rPr sz="2900" b="0" spc="-370" dirty="0">
                <a:solidFill>
                  <a:srgbClr val="FF0000"/>
                </a:solidFill>
                <a:latin typeface="Lucida Sans Unicode"/>
                <a:cs typeface="Lucida Sans Unicode"/>
              </a:rPr>
              <a:t> </a:t>
            </a:r>
            <a:r>
              <a:rPr sz="2900" b="0" spc="-100" dirty="0">
                <a:solidFill>
                  <a:srgbClr val="FF0000"/>
                </a:solidFill>
                <a:latin typeface="Lucida Sans Unicode"/>
                <a:cs typeface="Lucida Sans Unicode"/>
              </a:rPr>
              <a:t>Drives </a:t>
            </a:r>
            <a:r>
              <a:rPr sz="2900" b="0" spc="-65" dirty="0">
                <a:solidFill>
                  <a:srgbClr val="FF0000"/>
                </a:solidFill>
                <a:latin typeface="Lucida Sans Unicode"/>
                <a:cs typeface="Lucida Sans Unicode"/>
              </a:rPr>
              <a:t>Personal</a:t>
            </a:r>
            <a:r>
              <a:rPr sz="2900" b="0" spc="-345" dirty="0">
                <a:solidFill>
                  <a:srgbClr val="FF0000"/>
                </a:solidFill>
                <a:latin typeface="Lucida Sans Unicode"/>
                <a:cs typeface="Lucida Sans Unicode"/>
              </a:rPr>
              <a:t> </a:t>
            </a:r>
            <a:r>
              <a:rPr sz="2900" b="0" spc="-10" dirty="0">
                <a:solidFill>
                  <a:srgbClr val="FF0000"/>
                </a:solidFill>
                <a:latin typeface="Lucida Sans Unicode"/>
                <a:cs typeface="Lucida Sans Unicode"/>
              </a:rPr>
              <a:t>Desktop </a:t>
            </a:r>
            <a:r>
              <a:rPr sz="2900" b="0" spc="-80" dirty="0">
                <a:solidFill>
                  <a:srgbClr val="FF0000"/>
                </a:solidFill>
                <a:latin typeface="Lucida Sans Unicode"/>
                <a:cs typeface="Lucida Sans Unicode"/>
              </a:rPr>
              <a:t>Business</a:t>
            </a:r>
            <a:r>
              <a:rPr sz="2900" b="0" spc="-375" dirty="0">
                <a:solidFill>
                  <a:srgbClr val="FF0000"/>
                </a:solidFill>
                <a:latin typeface="Lucida Sans Unicode"/>
                <a:cs typeface="Lucida Sans Unicode"/>
              </a:rPr>
              <a:t> </a:t>
            </a:r>
            <a:r>
              <a:rPr sz="2900" b="0" spc="-10" dirty="0">
                <a:solidFill>
                  <a:srgbClr val="FF0000"/>
                </a:solidFill>
                <a:latin typeface="Lucida Sans Unicode"/>
                <a:cs typeface="Lucida Sans Unicode"/>
              </a:rPr>
              <a:t>Laptop</a:t>
            </a:r>
            <a:endParaRPr sz="2900">
              <a:latin typeface="Lucida Sans Unicode"/>
              <a:cs typeface="Lucida Sans Unicode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601767" y="2642086"/>
            <a:ext cx="6506209" cy="4391025"/>
            <a:chOff x="601767" y="2642086"/>
            <a:chExt cx="6506209" cy="4391025"/>
          </a:xfrm>
        </p:grpSpPr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01767" y="2642086"/>
              <a:ext cx="5353049" cy="439102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974014" y="6342736"/>
              <a:ext cx="133350" cy="13334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974014" y="6885661"/>
              <a:ext cx="133350" cy="133349"/>
            </a:xfrm>
            <a:prstGeom prst="rect">
              <a:avLst/>
            </a:prstGeom>
          </p:spPr>
        </p:pic>
      </p:grpSp>
      <p:pic>
        <p:nvPicPr>
          <p:cNvPr id="12" name="object 1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974013" y="7428586"/>
            <a:ext cx="133350" cy="13334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974013" y="7971511"/>
            <a:ext cx="133350" cy="13334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974013" y="8514436"/>
            <a:ext cx="133350" cy="133349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974013" y="9057361"/>
            <a:ext cx="133350" cy="133349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974013" y="9600286"/>
            <a:ext cx="133350" cy="133349"/>
          </a:xfrm>
          <a:prstGeom prst="rect">
            <a:avLst/>
          </a:prstGeom>
        </p:spPr>
      </p:pic>
      <p:sp>
        <p:nvSpPr>
          <p:cNvPr id="17" name="object 17"/>
          <p:cNvSpPr txBox="1"/>
          <p:nvPr/>
        </p:nvSpPr>
        <p:spPr>
          <a:xfrm>
            <a:off x="7282484" y="5259493"/>
            <a:ext cx="3368040" cy="4617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750">
              <a:lnSpc>
                <a:spcPct val="100000"/>
              </a:lnSpc>
              <a:spcBef>
                <a:spcPts val="100"/>
              </a:spcBef>
            </a:pPr>
            <a:r>
              <a:rPr sz="3800" b="1" spc="325" dirty="0">
                <a:latin typeface="Trebuchet MS"/>
                <a:cs typeface="Trebuchet MS"/>
              </a:rPr>
              <a:t>Suggestions</a:t>
            </a:r>
            <a:r>
              <a:rPr sz="3800" b="1" spc="-305" dirty="0">
                <a:latin typeface="Trebuchet MS"/>
                <a:cs typeface="Trebuchet MS"/>
              </a:rPr>
              <a:t> </a:t>
            </a:r>
            <a:r>
              <a:rPr sz="3800" b="1" spc="-385" dirty="0">
                <a:latin typeface="Trebuchet MS"/>
                <a:cs typeface="Trebuchet MS"/>
              </a:rPr>
              <a:t>:</a:t>
            </a:r>
            <a:endParaRPr sz="3800">
              <a:latin typeface="Trebuchet MS"/>
              <a:cs typeface="Trebuchet MS"/>
            </a:endParaRPr>
          </a:p>
          <a:p>
            <a:pPr marL="12700" marR="170180">
              <a:lnSpc>
                <a:spcPct val="122800"/>
              </a:lnSpc>
              <a:spcBef>
                <a:spcPts val="1675"/>
              </a:spcBef>
            </a:pPr>
            <a:r>
              <a:rPr sz="2900" spc="45" dirty="0">
                <a:solidFill>
                  <a:srgbClr val="12239D"/>
                </a:solidFill>
                <a:latin typeface="Lucida Sans Unicode"/>
                <a:cs typeface="Lucida Sans Unicode"/>
              </a:rPr>
              <a:t>Package</a:t>
            </a:r>
            <a:r>
              <a:rPr sz="2900" spc="-40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Deal </a:t>
            </a:r>
            <a:r>
              <a:rPr sz="2900" spc="-40" dirty="0">
                <a:solidFill>
                  <a:srgbClr val="12239D"/>
                </a:solidFill>
                <a:latin typeface="Lucida Sans Unicode"/>
                <a:cs typeface="Lucida Sans Unicode"/>
              </a:rPr>
              <a:t>Customer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Services </a:t>
            </a:r>
            <a:r>
              <a:rPr sz="2900" spc="-70" dirty="0">
                <a:solidFill>
                  <a:srgbClr val="12239D"/>
                </a:solidFill>
                <a:latin typeface="Lucida Sans Unicode"/>
                <a:cs typeface="Lucida Sans Unicode"/>
              </a:rPr>
              <a:t>Free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Vouchers </a:t>
            </a:r>
            <a:r>
              <a:rPr sz="2900" spc="-55" dirty="0">
                <a:solidFill>
                  <a:srgbClr val="12239D"/>
                </a:solidFill>
                <a:latin typeface="Lucida Sans Unicode"/>
                <a:cs typeface="Lucida Sans Unicode"/>
              </a:rPr>
              <a:t>Student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Discount </a:t>
            </a:r>
            <a:r>
              <a:rPr sz="2900" spc="60" dirty="0">
                <a:solidFill>
                  <a:srgbClr val="12239D"/>
                </a:solidFill>
                <a:latin typeface="Lucida Sans Unicode"/>
                <a:cs typeface="Lucida Sans Unicode"/>
              </a:rPr>
              <a:t>Cash</a:t>
            </a:r>
            <a:r>
              <a:rPr sz="2900" spc="-40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Back</a:t>
            </a:r>
            <a:endParaRPr sz="2900">
              <a:latin typeface="Lucida Sans Unicode"/>
              <a:cs typeface="Lucida Sans Unicode"/>
            </a:endParaRPr>
          </a:p>
          <a:p>
            <a:pPr marL="12700" marR="1017905">
              <a:lnSpc>
                <a:spcPct val="122800"/>
              </a:lnSpc>
            </a:pPr>
            <a:r>
              <a:rPr sz="2900" spc="-140" dirty="0">
                <a:solidFill>
                  <a:srgbClr val="12239D"/>
                </a:solidFill>
                <a:latin typeface="Lucida Sans Unicode"/>
                <a:cs typeface="Lucida Sans Unicode"/>
              </a:rPr>
              <a:t>Gift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cards </a:t>
            </a:r>
            <a:r>
              <a:rPr sz="2900" spc="-60" dirty="0">
                <a:solidFill>
                  <a:srgbClr val="12239D"/>
                </a:solidFill>
                <a:latin typeface="Lucida Sans Unicode"/>
                <a:cs typeface="Lucida Sans Unicode"/>
              </a:rPr>
              <a:t>Memberships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13110" y="6997111"/>
            <a:ext cx="4349750" cy="56832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 indent="1270">
              <a:lnSpc>
                <a:spcPts val="2110"/>
              </a:lnSpc>
              <a:spcBef>
                <a:spcPts val="210"/>
              </a:spcBef>
            </a:pPr>
            <a:r>
              <a:rPr sz="1800" dirty="0">
                <a:latin typeface="Lucida Sans Unicode"/>
                <a:cs typeface="Lucida Sans Unicode"/>
              </a:rPr>
              <a:t>AVG</a:t>
            </a:r>
            <a:r>
              <a:rPr sz="1800" spc="60" dirty="0">
                <a:latin typeface="Lucida Sans Unicode"/>
                <a:cs typeface="Lucida Sans Unicode"/>
              </a:rPr>
              <a:t> </a:t>
            </a:r>
            <a:r>
              <a:rPr sz="1800" spc="-10" dirty="0">
                <a:latin typeface="Lucida Sans Unicode"/>
                <a:cs typeface="Lucida Sans Unicode"/>
              </a:rPr>
              <a:t>MC:</a:t>
            </a:r>
            <a:r>
              <a:rPr sz="1800" spc="65" dirty="0">
                <a:latin typeface="Lucida Sans Unicode"/>
                <a:cs typeface="Lucida Sans Unicode"/>
              </a:rPr>
              <a:t> </a:t>
            </a:r>
            <a:r>
              <a:rPr sz="1800" spc="70" dirty="0">
                <a:latin typeface="Lucida Sans Unicode"/>
                <a:cs typeface="Lucida Sans Unicode"/>
              </a:rPr>
              <a:t>Average</a:t>
            </a:r>
            <a:r>
              <a:rPr sz="1800" spc="65" dirty="0">
                <a:latin typeface="Lucida Sans Unicode"/>
                <a:cs typeface="Lucida Sans Unicode"/>
              </a:rPr>
              <a:t> </a:t>
            </a:r>
            <a:r>
              <a:rPr sz="1800" dirty="0">
                <a:latin typeface="Lucida Sans Unicode"/>
                <a:cs typeface="Lucida Sans Unicode"/>
              </a:rPr>
              <a:t>Manufacturing</a:t>
            </a:r>
            <a:r>
              <a:rPr sz="1800" spc="60" dirty="0">
                <a:latin typeface="Lucida Sans Unicode"/>
                <a:cs typeface="Lucida Sans Unicode"/>
              </a:rPr>
              <a:t> </a:t>
            </a:r>
            <a:r>
              <a:rPr sz="1800" spc="-20" dirty="0">
                <a:latin typeface="Lucida Sans Unicode"/>
                <a:cs typeface="Lucida Sans Unicode"/>
              </a:rPr>
              <a:t>Cost </a:t>
            </a:r>
            <a:r>
              <a:rPr sz="1800" dirty="0">
                <a:latin typeface="Lucida Sans Unicode"/>
                <a:cs typeface="Lucida Sans Unicode"/>
              </a:rPr>
              <a:t>AVG</a:t>
            </a:r>
            <a:r>
              <a:rPr sz="1800" spc="-45" dirty="0">
                <a:latin typeface="Lucida Sans Unicode"/>
                <a:cs typeface="Lucida Sans Unicode"/>
              </a:rPr>
              <a:t> </a:t>
            </a:r>
            <a:r>
              <a:rPr sz="1800" dirty="0">
                <a:latin typeface="Lucida Sans Unicode"/>
                <a:cs typeface="Lucida Sans Unicode"/>
              </a:rPr>
              <a:t>GS:</a:t>
            </a:r>
            <a:r>
              <a:rPr sz="1800" spc="-45" dirty="0">
                <a:latin typeface="Lucida Sans Unicode"/>
                <a:cs typeface="Lucida Sans Unicode"/>
              </a:rPr>
              <a:t> </a:t>
            </a:r>
            <a:r>
              <a:rPr sz="1800" spc="70" dirty="0">
                <a:latin typeface="Lucida Sans Unicode"/>
                <a:cs typeface="Lucida Sans Unicode"/>
              </a:rPr>
              <a:t>Average</a:t>
            </a:r>
            <a:r>
              <a:rPr sz="1800" spc="-45" dirty="0">
                <a:latin typeface="Lucida Sans Unicode"/>
                <a:cs typeface="Lucida Sans Unicode"/>
              </a:rPr>
              <a:t> </a:t>
            </a:r>
            <a:r>
              <a:rPr sz="1800" dirty="0">
                <a:latin typeface="Lucida Sans Unicode"/>
                <a:cs typeface="Lucida Sans Unicode"/>
              </a:rPr>
              <a:t>Gross</a:t>
            </a:r>
            <a:r>
              <a:rPr sz="1800" spc="-45" dirty="0">
                <a:latin typeface="Lucida Sans Unicode"/>
                <a:cs typeface="Lucida Sans Unicode"/>
              </a:rPr>
              <a:t> </a:t>
            </a:r>
            <a:r>
              <a:rPr sz="1800" spc="55" dirty="0">
                <a:latin typeface="Lucida Sans Unicode"/>
                <a:cs typeface="Lucida Sans Unicode"/>
              </a:rPr>
              <a:t>Sales</a:t>
            </a:r>
            <a:endParaRPr sz="18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8145" y="3871442"/>
            <a:ext cx="9515474" cy="344804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76818" y="1288167"/>
            <a:ext cx="7077074" cy="66389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779585" y="161042"/>
            <a:ext cx="14693900" cy="220091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19"/>
              </a:spcBef>
            </a:pPr>
            <a:r>
              <a:rPr sz="2400" spc="-145" dirty="0">
                <a:latin typeface="Lucida Sans Unicode"/>
                <a:cs typeface="Lucida Sans Unicode"/>
              </a:rPr>
              <a:t>4.</a:t>
            </a:r>
            <a:r>
              <a:rPr sz="2400" spc="-110" dirty="0">
                <a:latin typeface="Lucida Sans Unicode"/>
                <a:cs typeface="Lucida Sans Unicode"/>
              </a:rPr>
              <a:t> </a:t>
            </a:r>
            <a:r>
              <a:rPr sz="2400" spc="-30" dirty="0">
                <a:latin typeface="Lucida Sans Unicode"/>
                <a:cs typeface="Lucida Sans Unicode"/>
              </a:rPr>
              <a:t>Follow-</a:t>
            </a:r>
            <a:r>
              <a:rPr sz="2400" spc="-20" dirty="0">
                <a:latin typeface="Lucida Sans Unicode"/>
                <a:cs typeface="Lucida Sans Unicode"/>
              </a:rPr>
              <a:t>up: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95" dirty="0">
                <a:latin typeface="Lucida Sans Unicode"/>
                <a:cs typeface="Lucida Sans Unicode"/>
              </a:rPr>
              <a:t>Which</a:t>
            </a:r>
            <a:r>
              <a:rPr sz="2400" spc="-110" dirty="0">
                <a:latin typeface="Lucida Sans Unicode"/>
                <a:cs typeface="Lucida Sans Unicode"/>
              </a:rPr>
              <a:t> </a:t>
            </a:r>
            <a:r>
              <a:rPr sz="2400" spc="95" dirty="0">
                <a:latin typeface="Lucida Sans Unicode"/>
                <a:cs typeface="Lucida Sans Unicode"/>
              </a:rPr>
              <a:t>segment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145" dirty="0">
                <a:latin typeface="Lucida Sans Unicode"/>
                <a:cs typeface="Lucida Sans Unicode"/>
              </a:rPr>
              <a:t>had</a:t>
            </a:r>
            <a:r>
              <a:rPr sz="2400" spc="-11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70" dirty="0">
                <a:latin typeface="Lucida Sans Unicode"/>
                <a:cs typeface="Lucida Sans Unicode"/>
              </a:rPr>
              <a:t>most</a:t>
            </a:r>
            <a:r>
              <a:rPr sz="2400" spc="-110" dirty="0">
                <a:latin typeface="Lucida Sans Unicode"/>
                <a:cs typeface="Lucida Sans Unicode"/>
              </a:rPr>
              <a:t> </a:t>
            </a:r>
            <a:r>
              <a:rPr sz="2400" spc="80" dirty="0">
                <a:latin typeface="Lucida Sans Unicode"/>
                <a:cs typeface="Lucida Sans Unicode"/>
              </a:rPr>
              <a:t>increase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11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unique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products</a:t>
            </a:r>
            <a:r>
              <a:rPr sz="2400" spc="-11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-265" dirty="0">
                <a:latin typeface="Lucida Sans Unicode"/>
                <a:cs typeface="Lucida Sans Unicode"/>
              </a:rPr>
              <a:t>2021</a:t>
            </a:r>
            <a:r>
              <a:rPr sz="2400" spc="-110" dirty="0">
                <a:latin typeface="Lucida Sans Unicode"/>
                <a:cs typeface="Lucida Sans Unicode"/>
              </a:rPr>
              <a:t> </a:t>
            </a:r>
            <a:r>
              <a:rPr sz="2400" spc="60" dirty="0">
                <a:latin typeface="Lucida Sans Unicode"/>
                <a:cs typeface="Lucida Sans Unicode"/>
              </a:rPr>
              <a:t>vs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2020?</a:t>
            </a:r>
            <a:r>
              <a:rPr sz="2400" spc="-11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The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-20" dirty="0">
                <a:latin typeface="Lucida Sans Unicode"/>
                <a:cs typeface="Lucida Sans Unicode"/>
              </a:rPr>
              <a:t>final </a:t>
            </a:r>
            <a:r>
              <a:rPr sz="2400" dirty="0">
                <a:latin typeface="Lucida Sans Unicode"/>
                <a:cs typeface="Lucida Sans Unicode"/>
              </a:rPr>
              <a:t>output</a:t>
            </a:r>
            <a:r>
              <a:rPr sz="2400" spc="-45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contains</a:t>
            </a:r>
            <a:r>
              <a:rPr sz="2400" spc="-40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these</a:t>
            </a:r>
            <a:r>
              <a:rPr sz="2400" spc="-40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fields,</a:t>
            </a:r>
            <a:endParaRPr sz="2400">
              <a:latin typeface="Lucida Sans Unicode"/>
              <a:cs typeface="Lucida Sans Unicode"/>
            </a:endParaRPr>
          </a:p>
          <a:p>
            <a:pPr marL="4488180" marR="6924040" indent="732155">
              <a:lnSpc>
                <a:spcPts val="2850"/>
              </a:lnSpc>
            </a:pPr>
            <a:r>
              <a:rPr sz="2400" spc="85" dirty="0">
                <a:solidFill>
                  <a:srgbClr val="958AB5"/>
                </a:solidFill>
                <a:latin typeface="Lucida Sans Unicode"/>
                <a:cs typeface="Lucida Sans Unicode"/>
              </a:rPr>
              <a:t>segment </a:t>
            </a:r>
            <a:r>
              <a:rPr sz="2400" spc="75" dirty="0">
                <a:solidFill>
                  <a:srgbClr val="958AB5"/>
                </a:solidFill>
                <a:latin typeface="Lucida Sans Unicode"/>
                <a:cs typeface="Lucida Sans Unicode"/>
              </a:rPr>
              <a:t>product_count_2020 </a:t>
            </a:r>
            <a:r>
              <a:rPr sz="2400" spc="35" dirty="0">
                <a:solidFill>
                  <a:srgbClr val="958AB5"/>
                </a:solidFill>
                <a:latin typeface="Lucida Sans Unicode"/>
                <a:cs typeface="Lucida Sans Unicode"/>
              </a:rPr>
              <a:t>product_count_2021</a:t>
            </a:r>
            <a:endParaRPr sz="2400">
              <a:latin typeface="Lucida Sans Unicode"/>
              <a:cs typeface="Lucida Sans Unicode"/>
            </a:endParaRPr>
          </a:p>
          <a:p>
            <a:pPr marL="5220970">
              <a:lnSpc>
                <a:spcPts val="2760"/>
              </a:lnSpc>
            </a:pPr>
            <a:r>
              <a:rPr sz="2400" spc="-10" dirty="0">
                <a:solidFill>
                  <a:srgbClr val="958AB5"/>
                </a:solidFill>
                <a:latin typeface="Lucida Sans Unicode"/>
                <a:cs typeface="Lucida Sans Unicode"/>
              </a:rPr>
              <a:t>difference</a:t>
            </a:r>
            <a:endParaRPr sz="2400">
              <a:latin typeface="Lucida Sans Unicode"/>
              <a:cs typeface="Lucida Sans Unicod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0136947" y="2799288"/>
            <a:ext cx="3153410" cy="4262755"/>
            <a:chOff x="10136947" y="2799288"/>
            <a:chExt cx="3153410" cy="4262755"/>
          </a:xfrm>
        </p:grpSpPr>
        <p:sp>
          <p:nvSpPr>
            <p:cNvPr id="6" name="object 6"/>
            <p:cNvSpPr/>
            <p:nvPr/>
          </p:nvSpPr>
          <p:spPr>
            <a:xfrm>
              <a:off x="13175793" y="6261460"/>
              <a:ext cx="114300" cy="800100"/>
            </a:xfrm>
            <a:custGeom>
              <a:avLst/>
              <a:gdLst/>
              <a:ahLst/>
              <a:cxnLst/>
              <a:rect l="l" t="t" r="r" b="b"/>
              <a:pathLst>
                <a:path w="114300" h="800100">
                  <a:moveTo>
                    <a:pt x="20376" y="0"/>
                  </a:moveTo>
                  <a:lnTo>
                    <a:pt x="25629" y="0"/>
                  </a:lnTo>
                  <a:lnTo>
                    <a:pt x="27062" y="319"/>
                  </a:lnTo>
                  <a:lnTo>
                    <a:pt x="28813" y="959"/>
                  </a:lnTo>
                  <a:lnTo>
                    <a:pt x="30405" y="1759"/>
                  </a:lnTo>
                  <a:lnTo>
                    <a:pt x="32156" y="2879"/>
                  </a:lnTo>
                  <a:lnTo>
                    <a:pt x="34066" y="4158"/>
                  </a:lnTo>
                  <a:lnTo>
                    <a:pt x="36136" y="5438"/>
                  </a:lnTo>
                  <a:lnTo>
                    <a:pt x="47438" y="22073"/>
                  </a:lnTo>
                  <a:lnTo>
                    <a:pt x="49030" y="25432"/>
                  </a:lnTo>
                  <a:lnTo>
                    <a:pt x="59465" y="64619"/>
                  </a:lnTo>
                  <a:lnTo>
                    <a:pt x="61522" y="86216"/>
                  </a:lnTo>
                  <a:lnTo>
                    <a:pt x="61569" y="86848"/>
                  </a:lnTo>
                  <a:lnTo>
                    <a:pt x="62084" y="99012"/>
                  </a:lnTo>
                  <a:lnTo>
                    <a:pt x="62104" y="99812"/>
                  </a:lnTo>
                  <a:lnTo>
                    <a:pt x="62227" y="104611"/>
                  </a:lnTo>
                  <a:lnTo>
                    <a:pt x="62349" y="109409"/>
                  </a:lnTo>
                  <a:lnTo>
                    <a:pt x="62407" y="111696"/>
                  </a:lnTo>
                  <a:lnTo>
                    <a:pt x="62524" y="172652"/>
                  </a:lnTo>
                  <a:lnTo>
                    <a:pt x="61129" y="216740"/>
                  </a:lnTo>
                  <a:lnTo>
                    <a:pt x="60425" y="233285"/>
                  </a:lnTo>
                  <a:lnTo>
                    <a:pt x="59915" y="250011"/>
                  </a:lnTo>
                  <a:lnTo>
                    <a:pt x="59853" y="266856"/>
                  </a:lnTo>
                  <a:lnTo>
                    <a:pt x="60371" y="280562"/>
                  </a:lnTo>
                  <a:lnTo>
                    <a:pt x="60492" y="283761"/>
                  </a:lnTo>
                  <a:lnTo>
                    <a:pt x="62076" y="299597"/>
                  </a:lnTo>
                  <a:lnTo>
                    <a:pt x="62168" y="300517"/>
                  </a:lnTo>
                  <a:lnTo>
                    <a:pt x="76093" y="348384"/>
                  </a:lnTo>
                  <a:lnTo>
                    <a:pt x="98538" y="380535"/>
                  </a:lnTo>
                  <a:lnTo>
                    <a:pt x="108886" y="388852"/>
                  </a:lnTo>
                  <a:lnTo>
                    <a:pt x="109045" y="389012"/>
                  </a:lnTo>
                  <a:lnTo>
                    <a:pt x="114160" y="400369"/>
                  </a:lnTo>
                  <a:lnTo>
                    <a:pt x="114298" y="402449"/>
                  </a:lnTo>
                  <a:lnTo>
                    <a:pt x="113661" y="404848"/>
                  </a:lnTo>
                  <a:lnTo>
                    <a:pt x="111751" y="408687"/>
                  </a:lnTo>
                  <a:lnTo>
                    <a:pt x="110478" y="409967"/>
                  </a:lnTo>
                  <a:lnTo>
                    <a:pt x="109045" y="411086"/>
                  </a:lnTo>
                  <a:lnTo>
                    <a:pt x="108886" y="411246"/>
                  </a:lnTo>
                  <a:lnTo>
                    <a:pt x="79911" y="444407"/>
                  </a:lnTo>
                  <a:lnTo>
                    <a:pt x="65128" y="483067"/>
                  </a:lnTo>
                  <a:lnTo>
                    <a:pt x="59853" y="533153"/>
                  </a:lnTo>
                  <a:lnTo>
                    <a:pt x="59915" y="549968"/>
                  </a:lnTo>
                  <a:lnTo>
                    <a:pt x="60425" y="566724"/>
                  </a:lnTo>
                  <a:lnTo>
                    <a:pt x="61129" y="583359"/>
                  </a:lnTo>
                  <a:lnTo>
                    <a:pt x="61758" y="599754"/>
                  </a:lnTo>
                  <a:lnTo>
                    <a:pt x="62223" y="615790"/>
                  </a:lnTo>
                  <a:lnTo>
                    <a:pt x="62450" y="627007"/>
                  </a:lnTo>
                  <a:lnTo>
                    <a:pt x="62539" y="631406"/>
                  </a:lnTo>
                  <a:lnTo>
                    <a:pt x="62636" y="675394"/>
                  </a:lnTo>
                  <a:lnTo>
                    <a:pt x="62407" y="688470"/>
                  </a:lnTo>
                  <a:lnTo>
                    <a:pt x="62112" y="699967"/>
                  </a:lnTo>
                  <a:lnTo>
                    <a:pt x="62084" y="701087"/>
                  </a:lnTo>
                  <a:lnTo>
                    <a:pt x="57786" y="745394"/>
                  </a:lnTo>
                  <a:lnTo>
                    <a:pt x="55841" y="753872"/>
                  </a:lnTo>
                  <a:lnTo>
                    <a:pt x="55746" y="754287"/>
                  </a:lnTo>
                  <a:lnTo>
                    <a:pt x="53527" y="762190"/>
                  </a:lnTo>
                  <a:lnTo>
                    <a:pt x="51249" y="769013"/>
                  </a:lnTo>
                  <a:lnTo>
                    <a:pt x="49030" y="774666"/>
                  </a:lnTo>
                  <a:lnTo>
                    <a:pt x="47438" y="778025"/>
                  </a:lnTo>
                  <a:lnTo>
                    <a:pt x="46324" y="780585"/>
                  </a:lnTo>
                  <a:lnTo>
                    <a:pt x="45369" y="782344"/>
                  </a:lnTo>
                  <a:lnTo>
                    <a:pt x="44509" y="783784"/>
                  </a:lnTo>
                  <a:lnTo>
                    <a:pt x="43936" y="784904"/>
                  </a:lnTo>
                  <a:lnTo>
                    <a:pt x="43299" y="786023"/>
                  </a:lnTo>
                  <a:lnTo>
                    <a:pt x="42503" y="787143"/>
                  </a:lnTo>
                  <a:lnTo>
                    <a:pt x="41230" y="789062"/>
                  </a:lnTo>
                  <a:lnTo>
                    <a:pt x="40275" y="790022"/>
                  </a:lnTo>
                  <a:lnTo>
                    <a:pt x="39479" y="790982"/>
                  </a:lnTo>
                  <a:lnTo>
                    <a:pt x="37728" y="792901"/>
                  </a:lnTo>
                  <a:lnTo>
                    <a:pt x="35977" y="794661"/>
                  </a:lnTo>
                  <a:lnTo>
                    <a:pt x="34066" y="795941"/>
                  </a:lnTo>
                  <a:lnTo>
                    <a:pt x="32156" y="797380"/>
                  </a:lnTo>
                  <a:lnTo>
                    <a:pt x="30405" y="798340"/>
                  </a:lnTo>
                  <a:lnTo>
                    <a:pt x="28813" y="799140"/>
                  </a:lnTo>
                  <a:lnTo>
                    <a:pt x="27062" y="799779"/>
                  </a:lnTo>
                  <a:lnTo>
                    <a:pt x="25629" y="800099"/>
                  </a:lnTo>
                  <a:lnTo>
                    <a:pt x="20535" y="800099"/>
                  </a:lnTo>
                  <a:lnTo>
                    <a:pt x="18307" y="799460"/>
                  </a:lnTo>
                  <a:lnTo>
                    <a:pt x="16237" y="799300"/>
                  </a:lnTo>
                  <a:lnTo>
                    <a:pt x="14327" y="798980"/>
                  </a:lnTo>
                  <a:lnTo>
                    <a:pt x="12417" y="798500"/>
                  </a:lnTo>
                  <a:lnTo>
                    <a:pt x="11461" y="798340"/>
                  </a:lnTo>
                  <a:lnTo>
                    <a:pt x="10665" y="798020"/>
                  </a:lnTo>
                  <a:lnTo>
                    <a:pt x="9710" y="797860"/>
                  </a:lnTo>
                  <a:lnTo>
                    <a:pt x="8755" y="797540"/>
                  </a:lnTo>
                  <a:lnTo>
                    <a:pt x="7959" y="797220"/>
                  </a:lnTo>
                  <a:lnTo>
                    <a:pt x="7004" y="796900"/>
                  </a:lnTo>
                  <a:lnTo>
                    <a:pt x="3502" y="795621"/>
                  </a:lnTo>
                  <a:lnTo>
                    <a:pt x="1910" y="794821"/>
                  </a:lnTo>
                  <a:lnTo>
                    <a:pt x="159" y="794021"/>
                  </a:lnTo>
                  <a:lnTo>
                    <a:pt x="35" y="792901"/>
                  </a:lnTo>
                  <a:lnTo>
                    <a:pt x="0" y="792581"/>
                  </a:lnTo>
                  <a:lnTo>
                    <a:pt x="1592" y="789382"/>
                  </a:lnTo>
                  <a:lnTo>
                    <a:pt x="6049" y="786023"/>
                  </a:lnTo>
                  <a:lnTo>
                    <a:pt x="6686" y="785703"/>
                  </a:lnTo>
                  <a:lnTo>
                    <a:pt x="8437" y="784424"/>
                  </a:lnTo>
                  <a:lnTo>
                    <a:pt x="9073" y="783784"/>
                  </a:lnTo>
                  <a:lnTo>
                    <a:pt x="9869" y="783144"/>
                  </a:lnTo>
                  <a:lnTo>
                    <a:pt x="10665" y="782344"/>
                  </a:lnTo>
                  <a:lnTo>
                    <a:pt x="11620" y="781704"/>
                  </a:lnTo>
                  <a:lnTo>
                    <a:pt x="16555" y="776906"/>
                  </a:lnTo>
                  <a:lnTo>
                    <a:pt x="21649" y="770188"/>
                  </a:lnTo>
                  <a:lnTo>
                    <a:pt x="26107" y="759471"/>
                  </a:lnTo>
                  <a:lnTo>
                    <a:pt x="27380" y="756911"/>
                  </a:lnTo>
                  <a:lnTo>
                    <a:pt x="28068" y="754287"/>
                  </a:lnTo>
                  <a:lnTo>
                    <a:pt x="28176" y="753872"/>
                  </a:lnTo>
                  <a:lnTo>
                    <a:pt x="29291" y="750833"/>
                  </a:lnTo>
                  <a:lnTo>
                    <a:pt x="31201" y="744435"/>
                  </a:lnTo>
                  <a:lnTo>
                    <a:pt x="31997" y="740916"/>
                  </a:lnTo>
                  <a:lnTo>
                    <a:pt x="33748" y="734038"/>
                  </a:lnTo>
                  <a:lnTo>
                    <a:pt x="35021" y="726200"/>
                  </a:lnTo>
                  <a:lnTo>
                    <a:pt x="36454" y="713563"/>
                  </a:lnTo>
                  <a:lnTo>
                    <a:pt x="37091" y="704606"/>
                  </a:lnTo>
                  <a:lnTo>
                    <a:pt x="37212" y="701087"/>
                  </a:lnTo>
                  <a:lnTo>
                    <a:pt x="37250" y="699967"/>
                  </a:lnTo>
                  <a:lnTo>
                    <a:pt x="39160" y="659818"/>
                  </a:lnTo>
                  <a:lnTo>
                    <a:pt x="39638" y="592636"/>
                  </a:lnTo>
                  <a:lnTo>
                    <a:pt x="39307" y="574866"/>
                  </a:lnTo>
                  <a:lnTo>
                    <a:pt x="39021" y="556646"/>
                  </a:lnTo>
                  <a:lnTo>
                    <a:pt x="40735" y="509714"/>
                  </a:lnTo>
                  <a:lnTo>
                    <a:pt x="47854" y="471642"/>
                  </a:lnTo>
                  <a:lnTo>
                    <a:pt x="62830" y="435757"/>
                  </a:lnTo>
                  <a:lnTo>
                    <a:pt x="87873" y="404048"/>
                  </a:lnTo>
                  <a:lnTo>
                    <a:pt x="92330" y="400369"/>
                  </a:lnTo>
                  <a:lnTo>
                    <a:pt x="92330" y="399410"/>
                  </a:lnTo>
                  <a:lnTo>
                    <a:pt x="62740" y="364022"/>
                  </a:lnTo>
                  <a:lnTo>
                    <a:pt x="47854" y="328069"/>
                  </a:lnTo>
                  <a:lnTo>
                    <a:pt x="40735" y="290065"/>
                  </a:lnTo>
                  <a:lnTo>
                    <a:pt x="39021" y="243133"/>
                  </a:lnTo>
                  <a:lnTo>
                    <a:pt x="39307" y="224913"/>
                  </a:lnTo>
                  <a:lnTo>
                    <a:pt x="39638" y="207143"/>
                  </a:lnTo>
                  <a:lnTo>
                    <a:pt x="39758" y="168693"/>
                  </a:lnTo>
                  <a:lnTo>
                    <a:pt x="38609" y="125025"/>
                  </a:lnTo>
                  <a:lnTo>
                    <a:pt x="37887" y="109409"/>
                  </a:lnTo>
                  <a:lnTo>
                    <a:pt x="37728" y="104611"/>
                  </a:lnTo>
                  <a:lnTo>
                    <a:pt x="33589" y="65901"/>
                  </a:lnTo>
                  <a:lnTo>
                    <a:pt x="28176" y="45907"/>
                  </a:lnTo>
                  <a:lnTo>
                    <a:pt x="27380" y="42868"/>
                  </a:lnTo>
                  <a:lnTo>
                    <a:pt x="26107" y="40308"/>
                  </a:lnTo>
                  <a:lnTo>
                    <a:pt x="21809" y="29591"/>
                  </a:lnTo>
                  <a:lnTo>
                    <a:pt x="16555" y="22873"/>
                  </a:lnTo>
                  <a:lnTo>
                    <a:pt x="12575" y="19034"/>
                  </a:lnTo>
                  <a:lnTo>
                    <a:pt x="11620" y="18075"/>
                  </a:lnTo>
                  <a:lnTo>
                    <a:pt x="11143" y="17755"/>
                  </a:lnTo>
                  <a:lnTo>
                    <a:pt x="10347" y="16955"/>
                  </a:lnTo>
                  <a:lnTo>
                    <a:pt x="9869" y="16635"/>
                  </a:lnTo>
                  <a:lnTo>
                    <a:pt x="9073" y="15835"/>
                  </a:lnTo>
                  <a:lnTo>
                    <a:pt x="6685" y="14076"/>
                  </a:lnTo>
                  <a:lnTo>
                    <a:pt x="6049" y="13756"/>
                  </a:lnTo>
                  <a:lnTo>
                    <a:pt x="1591" y="10397"/>
                  </a:lnTo>
                  <a:lnTo>
                    <a:pt x="0" y="7198"/>
                  </a:lnTo>
                  <a:lnTo>
                    <a:pt x="159" y="5758"/>
                  </a:lnTo>
                  <a:lnTo>
                    <a:pt x="1910" y="4958"/>
                  </a:lnTo>
                  <a:lnTo>
                    <a:pt x="3502" y="4158"/>
                  </a:lnTo>
                  <a:lnTo>
                    <a:pt x="7004" y="2879"/>
                  </a:lnTo>
                  <a:lnTo>
                    <a:pt x="7800" y="2559"/>
                  </a:lnTo>
                  <a:lnTo>
                    <a:pt x="9710" y="1919"/>
                  </a:lnTo>
                  <a:lnTo>
                    <a:pt x="10506" y="1759"/>
                  </a:lnTo>
                  <a:lnTo>
                    <a:pt x="11461" y="1439"/>
                  </a:lnTo>
                  <a:lnTo>
                    <a:pt x="16237" y="639"/>
                  </a:lnTo>
                  <a:lnTo>
                    <a:pt x="20376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136947" y="2799288"/>
              <a:ext cx="1197610" cy="998219"/>
            </a:xfrm>
            <a:custGeom>
              <a:avLst/>
              <a:gdLst/>
              <a:ahLst/>
              <a:cxnLst/>
              <a:rect l="l" t="t" r="r" b="b"/>
              <a:pathLst>
                <a:path w="1197609" h="998220">
                  <a:moveTo>
                    <a:pt x="681435" y="675439"/>
                  </a:moveTo>
                  <a:lnTo>
                    <a:pt x="674901" y="667633"/>
                  </a:lnTo>
                  <a:lnTo>
                    <a:pt x="671369" y="657735"/>
                  </a:lnTo>
                  <a:lnTo>
                    <a:pt x="669949" y="646702"/>
                  </a:lnTo>
                  <a:lnTo>
                    <a:pt x="669751" y="635491"/>
                  </a:lnTo>
                  <a:lnTo>
                    <a:pt x="673066" y="584891"/>
                  </a:lnTo>
                  <a:lnTo>
                    <a:pt x="683882" y="537057"/>
                  </a:lnTo>
                  <a:lnTo>
                    <a:pt x="705253" y="493233"/>
                  </a:lnTo>
                  <a:lnTo>
                    <a:pt x="740233" y="454663"/>
                  </a:lnTo>
                  <a:lnTo>
                    <a:pt x="800821" y="404324"/>
                  </a:lnTo>
                  <a:lnTo>
                    <a:pt x="861830" y="357923"/>
                  </a:lnTo>
                  <a:lnTo>
                    <a:pt x="829644" y="353425"/>
                  </a:lnTo>
                  <a:lnTo>
                    <a:pt x="789122" y="354753"/>
                  </a:lnTo>
                  <a:lnTo>
                    <a:pt x="741988" y="361321"/>
                  </a:lnTo>
                  <a:lnTo>
                    <a:pt x="689968" y="372539"/>
                  </a:lnTo>
                  <a:lnTo>
                    <a:pt x="634788" y="387821"/>
                  </a:lnTo>
                  <a:lnTo>
                    <a:pt x="578174" y="406577"/>
                  </a:lnTo>
                  <a:lnTo>
                    <a:pt x="521850" y="428220"/>
                  </a:lnTo>
                  <a:lnTo>
                    <a:pt x="467544" y="452161"/>
                  </a:lnTo>
                  <a:lnTo>
                    <a:pt x="416979" y="477813"/>
                  </a:lnTo>
                  <a:lnTo>
                    <a:pt x="371882" y="504586"/>
                  </a:lnTo>
                  <a:lnTo>
                    <a:pt x="333978" y="531894"/>
                  </a:lnTo>
                  <a:lnTo>
                    <a:pt x="294341" y="566064"/>
                  </a:lnTo>
                  <a:lnTo>
                    <a:pt x="257461" y="601972"/>
                  </a:lnTo>
                  <a:lnTo>
                    <a:pt x="223300" y="639585"/>
                  </a:lnTo>
                  <a:lnTo>
                    <a:pt x="191822" y="678870"/>
                  </a:lnTo>
                  <a:lnTo>
                    <a:pt x="162988" y="719791"/>
                  </a:lnTo>
                  <a:lnTo>
                    <a:pt x="136760" y="762316"/>
                  </a:lnTo>
                  <a:lnTo>
                    <a:pt x="113102" y="806410"/>
                  </a:lnTo>
                  <a:lnTo>
                    <a:pt x="91975" y="852039"/>
                  </a:lnTo>
                  <a:lnTo>
                    <a:pt x="73341" y="899169"/>
                  </a:lnTo>
                  <a:lnTo>
                    <a:pt x="57164" y="947766"/>
                  </a:lnTo>
                  <a:lnTo>
                    <a:pt x="43405" y="997796"/>
                  </a:lnTo>
                  <a:lnTo>
                    <a:pt x="27471" y="994254"/>
                  </a:lnTo>
                  <a:lnTo>
                    <a:pt x="2292" y="927123"/>
                  </a:lnTo>
                  <a:lnTo>
                    <a:pt x="0" y="891638"/>
                  </a:lnTo>
                  <a:lnTo>
                    <a:pt x="2072" y="856105"/>
                  </a:lnTo>
                  <a:lnTo>
                    <a:pt x="24002" y="770903"/>
                  </a:lnTo>
                  <a:lnTo>
                    <a:pt x="41699" y="722804"/>
                  </a:lnTo>
                  <a:lnTo>
                    <a:pt x="62052" y="676206"/>
                  </a:lnTo>
                  <a:lnTo>
                    <a:pt x="84994" y="631086"/>
                  </a:lnTo>
                  <a:lnTo>
                    <a:pt x="110459" y="587422"/>
                  </a:lnTo>
                  <a:lnTo>
                    <a:pt x="138379" y="545191"/>
                  </a:lnTo>
                  <a:lnTo>
                    <a:pt x="168688" y="504373"/>
                  </a:lnTo>
                  <a:lnTo>
                    <a:pt x="201318" y="464943"/>
                  </a:lnTo>
                  <a:lnTo>
                    <a:pt x="236204" y="426880"/>
                  </a:lnTo>
                  <a:lnTo>
                    <a:pt x="273976" y="390110"/>
                  </a:lnTo>
                  <a:lnTo>
                    <a:pt x="313507" y="356515"/>
                  </a:lnTo>
                  <a:lnTo>
                    <a:pt x="354804" y="326151"/>
                  </a:lnTo>
                  <a:lnTo>
                    <a:pt x="397873" y="299076"/>
                  </a:lnTo>
                  <a:lnTo>
                    <a:pt x="442719" y="275345"/>
                  </a:lnTo>
                  <a:lnTo>
                    <a:pt x="489349" y="255017"/>
                  </a:lnTo>
                  <a:lnTo>
                    <a:pt x="537767" y="238147"/>
                  </a:lnTo>
                  <a:lnTo>
                    <a:pt x="587981" y="224792"/>
                  </a:lnTo>
                  <a:lnTo>
                    <a:pt x="639995" y="215010"/>
                  </a:lnTo>
                  <a:lnTo>
                    <a:pt x="684904" y="208707"/>
                  </a:lnTo>
                  <a:lnTo>
                    <a:pt x="730055" y="203080"/>
                  </a:lnTo>
                  <a:lnTo>
                    <a:pt x="867771" y="187286"/>
                  </a:lnTo>
                  <a:lnTo>
                    <a:pt x="852092" y="173768"/>
                  </a:lnTo>
                  <a:lnTo>
                    <a:pt x="846080" y="169256"/>
                  </a:lnTo>
                  <a:lnTo>
                    <a:pt x="812984" y="143293"/>
                  </a:lnTo>
                  <a:lnTo>
                    <a:pt x="795970" y="119455"/>
                  </a:lnTo>
                  <a:lnTo>
                    <a:pt x="792262" y="90308"/>
                  </a:lnTo>
                  <a:lnTo>
                    <a:pt x="799085" y="48414"/>
                  </a:lnTo>
                  <a:lnTo>
                    <a:pt x="802018" y="37108"/>
                  </a:lnTo>
                  <a:lnTo>
                    <a:pt x="805727" y="25579"/>
                  </a:lnTo>
                  <a:lnTo>
                    <a:pt x="814424" y="0"/>
                  </a:lnTo>
                  <a:lnTo>
                    <a:pt x="840336" y="12695"/>
                  </a:lnTo>
                  <a:lnTo>
                    <a:pt x="892170" y="40322"/>
                  </a:lnTo>
                  <a:lnTo>
                    <a:pt x="1025547" y="111983"/>
                  </a:lnTo>
                  <a:lnTo>
                    <a:pt x="1070181" y="135547"/>
                  </a:lnTo>
                  <a:lnTo>
                    <a:pt x="1115004" y="158754"/>
                  </a:lnTo>
                  <a:lnTo>
                    <a:pt x="1160077" y="181486"/>
                  </a:lnTo>
                  <a:lnTo>
                    <a:pt x="1176244" y="191817"/>
                  </a:lnTo>
                  <a:lnTo>
                    <a:pt x="1187091" y="203806"/>
                  </a:lnTo>
                  <a:lnTo>
                    <a:pt x="1193612" y="217662"/>
                  </a:lnTo>
                  <a:lnTo>
                    <a:pt x="1196799" y="233592"/>
                  </a:lnTo>
                  <a:lnTo>
                    <a:pt x="1197117" y="267496"/>
                  </a:lnTo>
                  <a:lnTo>
                    <a:pt x="1191752" y="300554"/>
                  </a:lnTo>
                  <a:lnTo>
                    <a:pt x="1169847" y="363894"/>
                  </a:lnTo>
                  <a:lnTo>
                    <a:pt x="1138343" y="389562"/>
                  </a:lnTo>
                  <a:lnTo>
                    <a:pt x="1079579" y="416002"/>
                  </a:lnTo>
                  <a:lnTo>
                    <a:pt x="1034557" y="437474"/>
                  </a:lnTo>
                  <a:lnTo>
                    <a:pt x="990165" y="460055"/>
                  </a:lnTo>
                  <a:lnTo>
                    <a:pt x="946439" y="483796"/>
                  </a:lnTo>
                  <a:lnTo>
                    <a:pt x="903414" y="508750"/>
                  </a:lnTo>
                  <a:lnTo>
                    <a:pt x="861125" y="534969"/>
                  </a:lnTo>
                  <a:lnTo>
                    <a:pt x="819607" y="562504"/>
                  </a:lnTo>
                  <a:lnTo>
                    <a:pt x="778896" y="591407"/>
                  </a:lnTo>
                  <a:lnTo>
                    <a:pt x="730467" y="631516"/>
                  </a:lnTo>
                  <a:lnTo>
                    <a:pt x="706417" y="653233"/>
                  </a:lnTo>
                  <a:lnTo>
                    <a:pt x="681435" y="675439"/>
                  </a:lnTo>
                  <a:close/>
                </a:path>
              </a:pathLst>
            </a:custGeom>
            <a:solidFill>
              <a:srgbClr val="1223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056450" y="8477327"/>
            <a:ext cx="133350" cy="1333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056450" y="9020252"/>
            <a:ext cx="133350" cy="13334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5364921" y="7449754"/>
            <a:ext cx="12378690" cy="2390775"/>
          </a:xfrm>
          <a:prstGeom prst="rect">
            <a:avLst/>
          </a:prstGeom>
        </p:spPr>
        <p:txBody>
          <a:bodyPr vert="horz" wrap="square" lIns="0" tIns="158750" rIns="0" bIns="0" rtlCol="0">
            <a:spAutoFit/>
          </a:bodyPr>
          <a:lstStyle/>
          <a:p>
            <a:pPr marL="45720">
              <a:lnSpc>
                <a:spcPct val="100000"/>
              </a:lnSpc>
              <a:spcBef>
                <a:spcPts val="1250"/>
              </a:spcBef>
            </a:pPr>
            <a:r>
              <a:rPr sz="3800" b="1" spc="200" dirty="0">
                <a:latin typeface="Trebuchet MS"/>
                <a:cs typeface="Trebuchet MS"/>
              </a:rPr>
              <a:t>Insights:</a:t>
            </a:r>
            <a:endParaRPr sz="38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880"/>
              </a:spcBef>
            </a:pPr>
            <a:r>
              <a:rPr sz="2900" b="1" spc="85" dirty="0">
                <a:solidFill>
                  <a:srgbClr val="12239D"/>
                </a:solidFill>
                <a:latin typeface="Trebuchet MS"/>
                <a:cs typeface="Trebuchet MS"/>
              </a:rPr>
              <a:t>Accessories</a:t>
            </a:r>
            <a:r>
              <a:rPr sz="2900" b="1" spc="-35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85" dirty="0">
                <a:solidFill>
                  <a:srgbClr val="12239D"/>
                </a:solidFill>
                <a:latin typeface="Lucida Sans Unicode"/>
                <a:cs typeface="Lucida Sans Unicode"/>
              </a:rPr>
              <a:t>had</a:t>
            </a:r>
            <a:r>
              <a:rPr sz="2900" spc="-39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9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85" dirty="0">
                <a:solidFill>
                  <a:srgbClr val="12239D"/>
                </a:solidFill>
                <a:latin typeface="Trebuchet MS"/>
                <a:cs typeface="Trebuchet MS"/>
              </a:rPr>
              <a:t>largest</a:t>
            </a:r>
            <a:r>
              <a:rPr sz="2900" b="1" spc="-34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increase</a:t>
            </a:r>
            <a:r>
              <a:rPr sz="2900" spc="-39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in</a:t>
            </a:r>
            <a:r>
              <a:rPr sz="2900" spc="-39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production.</a:t>
            </a:r>
            <a:endParaRPr sz="2900">
              <a:latin typeface="Lucida Sans Unicode"/>
              <a:cs typeface="Lucida Sans Unicode"/>
            </a:endParaRPr>
          </a:p>
          <a:p>
            <a:pPr marL="12700" marR="5080">
              <a:lnSpc>
                <a:spcPct val="122800"/>
              </a:lnSpc>
            </a:pPr>
            <a:r>
              <a:rPr sz="2900" b="1" spc="100" dirty="0">
                <a:solidFill>
                  <a:srgbClr val="12239D"/>
                </a:solidFill>
                <a:latin typeface="Trebuchet MS"/>
                <a:cs typeface="Trebuchet MS"/>
              </a:rPr>
              <a:t>Storage</a:t>
            </a:r>
            <a:r>
              <a:rPr sz="2900" b="1" spc="-50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215" dirty="0">
                <a:solidFill>
                  <a:srgbClr val="12239D"/>
                </a:solidFill>
                <a:latin typeface="Trebuchet MS"/>
                <a:cs typeface="Trebuchet MS"/>
              </a:rPr>
              <a:t>and</a:t>
            </a:r>
            <a:r>
              <a:rPr sz="2900" b="1" spc="-50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50" dirty="0">
                <a:solidFill>
                  <a:srgbClr val="12239D"/>
                </a:solidFill>
                <a:latin typeface="Trebuchet MS"/>
                <a:cs typeface="Trebuchet MS"/>
              </a:rPr>
              <a:t>networking</a:t>
            </a:r>
            <a:r>
              <a:rPr sz="2900" b="1" spc="-33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50" dirty="0">
                <a:solidFill>
                  <a:srgbClr val="12239D"/>
                </a:solidFill>
                <a:latin typeface="Lucida Sans Unicode"/>
                <a:cs typeface="Lucida Sans Unicode"/>
              </a:rPr>
              <a:t>are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5" dirty="0">
                <a:solidFill>
                  <a:srgbClr val="12239D"/>
                </a:solidFill>
                <a:latin typeface="Lucida Sans Unicode"/>
                <a:cs typeface="Lucida Sans Unicode"/>
              </a:rPr>
              <a:t>experiencing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5" dirty="0">
                <a:solidFill>
                  <a:srgbClr val="12239D"/>
                </a:solidFill>
                <a:latin typeface="Lucida Sans Unicode"/>
                <a:cs typeface="Lucida Sans Unicode"/>
              </a:rPr>
              <a:t>slower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80" dirty="0">
                <a:solidFill>
                  <a:srgbClr val="12239D"/>
                </a:solidFill>
                <a:latin typeface="Lucida Sans Unicode"/>
                <a:cs typeface="Lucida Sans Unicode"/>
              </a:rPr>
              <a:t>production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80" dirty="0">
                <a:solidFill>
                  <a:srgbClr val="12239D"/>
                </a:solidFill>
                <a:latin typeface="Lucida Sans Unicode"/>
                <a:cs typeface="Lucida Sans Unicode"/>
              </a:rPr>
              <a:t>growth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than </a:t>
            </a:r>
            <a:r>
              <a:rPr sz="2900" spc="-85" dirty="0">
                <a:solidFill>
                  <a:srgbClr val="12239D"/>
                </a:solidFill>
                <a:latin typeface="Lucida Sans Unicode"/>
                <a:cs typeface="Lucida Sans Unicode"/>
              </a:rPr>
              <a:t>other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segments.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99745" y="2047413"/>
            <a:ext cx="17410430" cy="5724525"/>
            <a:chOff x="599745" y="2047413"/>
            <a:chExt cx="17410430" cy="57245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9745" y="4194829"/>
              <a:ext cx="10258424" cy="214312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856557" y="2047413"/>
              <a:ext cx="7153274" cy="572452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516636" y="3592773"/>
              <a:ext cx="1145540" cy="541020"/>
            </a:xfrm>
            <a:custGeom>
              <a:avLst/>
              <a:gdLst/>
              <a:ahLst/>
              <a:cxnLst/>
              <a:rect l="l" t="t" r="r" b="b"/>
              <a:pathLst>
                <a:path w="1145540" h="541020">
                  <a:moveTo>
                    <a:pt x="609856" y="482920"/>
                  </a:moveTo>
                  <a:lnTo>
                    <a:pt x="607142" y="474915"/>
                  </a:lnTo>
                  <a:lnTo>
                    <a:pt x="607388" y="466193"/>
                  </a:lnTo>
                  <a:lnTo>
                    <a:pt x="609615" y="457227"/>
                  </a:lnTo>
                  <a:lnTo>
                    <a:pt x="630682" y="410315"/>
                  </a:lnTo>
                  <a:lnTo>
                    <a:pt x="653503" y="376535"/>
                  </a:lnTo>
                  <a:lnTo>
                    <a:pt x="683303" y="349028"/>
                  </a:lnTo>
                  <a:lnTo>
                    <a:pt x="722074" y="329673"/>
                  </a:lnTo>
                  <a:lnTo>
                    <a:pt x="784260" y="308897"/>
                  </a:lnTo>
                  <a:lnTo>
                    <a:pt x="845584" y="291294"/>
                  </a:lnTo>
                  <a:lnTo>
                    <a:pt x="819136" y="276944"/>
                  </a:lnTo>
                  <a:lnTo>
                    <a:pt x="782920" y="265031"/>
                  </a:lnTo>
                  <a:lnTo>
                    <a:pt x="738952" y="255638"/>
                  </a:lnTo>
                  <a:lnTo>
                    <a:pt x="689250" y="248850"/>
                  </a:lnTo>
                  <a:lnTo>
                    <a:pt x="635833" y="244750"/>
                  </a:lnTo>
                  <a:lnTo>
                    <a:pt x="580719" y="243421"/>
                  </a:lnTo>
                  <a:lnTo>
                    <a:pt x="525924" y="244947"/>
                  </a:lnTo>
                  <a:lnTo>
                    <a:pt x="473467" y="249412"/>
                  </a:lnTo>
                  <a:lnTo>
                    <a:pt x="425365" y="256899"/>
                  </a:lnTo>
                  <a:lnTo>
                    <a:pt x="383637" y="267492"/>
                  </a:lnTo>
                  <a:lnTo>
                    <a:pt x="333677" y="285571"/>
                  </a:lnTo>
                  <a:lnTo>
                    <a:pt x="286123" y="306886"/>
                  </a:lnTo>
                  <a:lnTo>
                    <a:pt x="240938" y="331367"/>
                  </a:lnTo>
                  <a:lnTo>
                    <a:pt x="198090" y="358946"/>
                  </a:lnTo>
                  <a:lnTo>
                    <a:pt x="157543" y="389554"/>
                  </a:lnTo>
                  <a:lnTo>
                    <a:pt x="119262" y="423123"/>
                  </a:lnTo>
                  <a:lnTo>
                    <a:pt x="83213" y="459582"/>
                  </a:lnTo>
                  <a:lnTo>
                    <a:pt x="49362" y="498865"/>
                  </a:lnTo>
                  <a:lnTo>
                    <a:pt x="17674" y="540902"/>
                  </a:lnTo>
                  <a:lnTo>
                    <a:pt x="6382" y="533377"/>
                  </a:lnTo>
                  <a:lnTo>
                    <a:pt x="1113" y="524159"/>
                  </a:lnTo>
                  <a:lnTo>
                    <a:pt x="0" y="513869"/>
                  </a:lnTo>
                  <a:lnTo>
                    <a:pt x="1175" y="503128"/>
                  </a:lnTo>
                  <a:lnTo>
                    <a:pt x="16031" y="445696"/>
                  </a:lnTo>
                  <a:lnTo>
                    <a:pt x="44490" y="393359"/>
                  </a:lnTo>
                  <a:lnTo>
                    <a:pt x="74517" y="355345"/>
                  </a:lnTo>
                  <a:lnTo>
                    <a:pt x="106628" y="319851"/>
                  </a:lnTo>
                  <a:lnTo>
                    <a:pt x="140760" y="286825"/>
                  </a:lnTo>
                  <a:lnTo>
                    <a:pt x="176848" y="256214"/>
                  </a:lnTo>
                  <a:lnTo>
                    <a:pt x="214827" y="227963"/>
                  </a:lnTo>
                  <a:lnTo>
                    <a:pt x="254635" y="202021"/>
                  </a:lnTo>
                  <a:lnTo>
                    <a:pt x="296205" y="178334"/>
                  </a:lnTo>
                  <a:lnTo>
                    <a:pt x="339475" y="156848"/>
                  </a:lnTo>
                  <a:lnTo>
                    <a:pt x="384946" y="137794"/>
                  </a:lnTo>
                  <a:lnTo>
                    <a:pt x="430931" y="122525"/>
                  </a:lnTo>
                  <a:lnTo>
                    <a:pt x="477412" y="111108"/>
                  </a:lnTo>
                  <a:lnTo>
                    <a:pt x="524370" y="103607"/>
                  </a:lnTo>
                  <a:lnTo>
                    <a:pt x="571788" y="100087"/>
                  </a:lnTo>
                  <a:lnTo>
                    <a:pt x="619648" y="100614"/>
                  </a:lnTo>
                  <a:lnTo>
                    <a:pt x="667932" y="105253"/>
                  </a:lnTo>
                  <a:lnTo>
                    <a:pt x="716621" y="114069"/>
                  </a:lnTo>
                  <a:lnTo>
                    <a:pt x="762536" y="124924"/>
                  </a:lnTo>
                  <a:lnTo>
                    <a:pt x="808483" y="136630"/>
                  </a:lnTo>
                  <a:lnTo>
                    <a:pt x="901675" y="160990"/>
                  </a:lnTo>
                  <a:lnTo>
                    <a:pt x="898401" y="155106"/>
                  </a:lnTo>
                  <a:lnTo>
                    <a:pt x="894989" y="147459"/>
                  </a:lnTo>
                  <a:lnTo>
                    <a:pt x="890288" y="140522"/>
                  </a:lnTo>
                  <a:lnTo>
                    <a:pt x="872448" y="110488"/>
                  </a:lnTo>
                  <a:lnTo>
                    <a:pt x="866442" y="86928"/>
                  </a:lnTo>
                  <a:lnTo>
                    <a:pt x="872359" y="63252"/>
                  </a:lnTo>
                  <a:lnTo>
                    <a:pt x="890291" y="32871"/>
                  </a:lnTo>
                  <a:lnTo>
                    <a:pt x="895978" y="25000"/>
                  </a:lnTo>
                  <a:lnTo>
                    <a:pt x="902333" y="17190"/>
                  </a:lnTo>
                  <a:lnTo>
                    <a:pt x="916797" y="0"/>
                  </a:lnTo>
                  <a:lnTo>
                    <a:pt x="933066" y="17607"/>
                  </a:lnTo>
                  <a:lnTo>
                    <a:pt x="969484" y="59861"/>
                  </a:lnTo>
                  <a:lnTo>
                    <a:pt x="1033094" y="134187"/>
                  </a:lnTo>
                  <a:lnTo>
                    <a:pt x="1065100" y="171182"/>
                  </a:lnTo>
                  <a:lnTo>
                    <a:pt x="1097415" y="207910"/>
                  </a:lnTo>
                  <a:lnTo>
                    <a:pt x="1130169" y="244256"/>
                  </a:lnTo>
                  <a:lnTo>
                    <a:pt x="1139593" y="257107"/>
                  </a:lnTo>
                  <a:lnTo>
                    <a:pt x="1144390" y="269644"/>
                  </a:lnTo>
                  <a:lnTo>
                    <a:pt x="1145268" y="282327"/>
                  </a:lnTo>
                  <a:lnTo>
                    <a:pt x="1142934" y="295616"/>
                  </a:lnTo>
                  <a:lnTo>
                    <a:pt x="1118817" y="345935"/>
                  </a:lnTo>
                  <a:lnTo>
                    <a:pt x="1082715" y="388388"/>
                  </a:lnTo>
                  <a:lnTo>
                    <a:pt x="991049" y="402006"/>
                  </a:lnTo>
                  <a:lnTo>
                    <a:pt x="943769" y="405806"/>
                  </a:lnTo>
                  <a:lnTo>
                    <a:pt x="896695" y="410994"/>
                  </a:lnTo>
                  <a:lnTo>
                    <a:pt x="849845" y="417645"/>
                  </a:lnTo>
                  <a:lnTo>
                    <a:pt x="803235" y="425834"/>
                  </a:lnTo>
                  <a:lnTo>
                    <a:pt x="756885" y="435638"/>
                  </a:lnTo>
                  <a:lnTo>
                    <a:pt x="710810" y="447132"/>
                  </a:lnTo>
                  <a:lnTo>
                    <a:pt x="661142" y="463641"/>
                  </a:lnTo>
                  <a:lnTo>
                    <a:pt x="635934" y="473230"/>
                  </a:lnTo>
                  <a:lnTo>
                    <a:pt x="609856" y="482920"/>
                  </a:lnTo>
                  <a:close/>
                </a:path>
              </a:pathLst>
            </a:custGeom>
            <a:solidFill>
              <a:srgbClr val="1223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682150" y="4655029"/>
              <a:ext cx="265430" cy="400685"/>
            </a:xfrm>
            <a:custGeom>
              <a:avLst/>
              <a:gdLst/>
              <a:ahLst/>
              <a:cxnLst/>
              <a:rect l="l" t="t" r="r" b="b"/>
              <a:pathLst>
                <a:path w="265429" h="400685">
                  <a:moveTo>
                    <a:pt x="162201" y="293765"/>
                  </a:moveTo>
                  <a:lnTo>
                    <a:pt x="100178" y="293765"/>
                  </a:lnTo>
                  <a:lnTo>
                    <a:pt x="100178" y="224316"/>
                  </a:lnTo>
                  <a:lnTo>
                    <a:pt x="64719" y="215120"/>
                  </a:lnTo>
                  <a:lnTo>
                    <a:pt x="34583" y="199795"/>
                  </a:lnTo>
                  <a:lnTo>
                    <a:pt x="13398" y="174751"/>
                  </a:lnTo>
                  <a:lnTo>
                    <a:pt x="6234" y="142831"/>
                  </a:lnTo>
                  <a:lnTo>
                    <a:pt x="4802" y="136334"/>
                  </a:lnTo>
                  <a:lnTo>
                    <a:pt x="9048" y="109686"/>
                  </a:lnTo>
                  <a:lnTo>
                    <a:pt x="9879" y="104720"/>
                  </a:lnTo>
                  <a:lnTo>
                    <a:pt x="27055" y="78859"/>
                  </a:lnTo>
                  <a:lnTo>
                    <a:pt x="57163" y="57644"/>
                  </a:lnTo>
                  <a:lnTo>
                    <a:pt x="101116" y="40102"/>
                  </a:lnTo>
                  <a:lnTo>
                    <a:pt x="100840" y="40102"/>
                  </a:lnTo>
                  <a:lnTo>
                    <a:pt x="100840" y="0"/>
                  </a:lnTo>
                  <a:lnTo>
                    <a:pt x="160847" y="0"/>
                  </a:lnTo>
                  <a:lnTo>
                    <a:pt x="160847" y="40102"/>
                  </a:lnTo>
                  <a:lnTo>
                    <a:pt x="199138" y="52478"/>
                  </a:lnTo>
                  <a:lnTo>
                    <a:pt x="229423" y="72504"/>
                  </a:lnTo>
                  <a:lnTo>
                    <a:pt x="250052" y="102012"/>
                  </a:lnTo>
                  <a:lnTo>
                    <a:pt x="250640" y="104589"/>
                  </a:lnTo>
                  <a:lnTo>
                    <a:pt x="162227" y="104589"/>
                  </a:lnTo>
                  <a:lnTo>
                    <a:pt x="162227" y="104720"/>
                  </a:lnTo>
                  <a:lnTo>
                    <a:pt x="101633" y="104720"/>
                  </a:lnTo>
                  <a:lnTo>
                    <a:pt x="86934" y="109289"/>
                  </a:lnTo>
                  <a:lnTo>
                    <a:pt x="76746" y="116205"/>
                  </a:lnTo>
                  <a:lnTo>
                    <a:pt x="71103" y="125281"/>
                  </a:lnTo>
                  <a:lnTo>
                    <a:pt x="70038" y="136334"/>
                  </a:lnTo>
                  <a:lnTo>
                    <a:pt x="72831" y="145558"/>
                  </a:lnTo>
                  <a:lnTo>
                    <a:pt x="79041" y="152296"/>
                  </a:lnTo>
                  <a:lnTo>
                    <a:pt x="88649" y="156466"/>
                  </a:lnTo>
                  <a:lnTo>
                    <a:pt x="101633" y="157985"/>
                  </a:lnTo>
                  <a:lnTo>
                    <a:pt x="162227" y="157985"/>
                  </a:lnTo>
                  <a:lnTo>
                    <a:pt x="162227" y="167550"/>
                  </a:lnTo>
                  <a:lnTo>
                    <a:pt x="211239" y="182145"/>
                  </a:lnTo>
                  <a:lnTo>
                    <a:pt x="243135" y="200539"/>
                  </a:lnTo>
                  <a:lnTo>
                    <a:pt x="260374" y="224845"/>
                  </a:lnTo>
                  <a:lnTo>
                    <a:pt x="261724" y="233503"/>
                  </a:lnTo>
                  <a:lnTo>
                    <a:pt x="162201" y="233503"/>
                  </a:lnTo>
                  <a:lnTo>
                    <a:pt x="162201" y="293765"/>
                  </a:lnTo>
                  <a:close/>
                </a:path>
                <a:path w="265429" h="400685">
                  <a:moveTo>
                    <a:pt x="259372" y="142831"/>
                  </a:moveTo>
                  <a:lnTo>
                    <a:pt x="196712" y="142831"/>
                  </a:lnTo>
                  <a:lnTo>
                    <a:pt x="192221" y="129777"/>
                  </a:lnTo>
                  <a:lnTo>
                    <a:pt x="185776" y="118405"/>
                  </a:lnTo>
                  <a:lnTo>
                    <a:pt x="176178" y="109686"/>
                  </a:lnTo>
                  <a:lnTo>
                    <a:pt x="162227" y="104589"/>
                  </a:lnTo>
                  <a:lnTo>
                    <a:pt x="250640" y="104589"/>
                  </a:lnTo>
                  <a:lnTo>
                    <a:pt x="259372" y="142831"/>
                  </a:lnTo>
                  <a:close/>
                </a:path>
                <a:path w="265429" h="400685">
                  <a:moveTo>
                    <a:pt x="162227" y="157985"/>
                  </a:moveTo>
                  <a:lnTo>
                    <a:pt x="101633" y="157985"/>
                  </a:lnTo>
                  <a:lnTo>
                    <a:pt x="101633" y="104720"/>
                  </a:lnTo>
                  <a:lnTo>
                    <a:pt x="162227" y="104720"/>
                  </a:lnTo>
                  <a:lnTo>
                    <a:pt x="162227" y="157985"/>
                  </a:lnTo>
                  <a:close/>
                </a:path>
                <a:path w="265429" h="400685">
                  <a:moveTo>
                    <a:pt x="256371" y="294973"/>
                  </a:moveTo>
                  <a:lnTo>
                    <a:pt x="162201" y="294973"/>
                  </a:lnTo>
                  <a:lnTo>
                    <a:pt x="180100" y="290643"/>
                  </a:lnTo>
                  <a:lnTo>
                    <a:pt x="193505" y="283190"/>
                  </a:lnTo>
                  <a:lnTo>
                    <a:pt x="201707" y="273230"/>
                  </a:lnTo>
                  <a:lnTo>
                    <a:pt x="203950" y="261626"/>
                  </a:lnTo>
                  <a:lnTo>
                    <a:pt x="203997" y="261380"/>
                  </a:lnTo>
                  <a:lnTo>
                    <a:pt x="200558" y="250415"/>
                  </a:lnTo>
                  <a:lnTo>
                    <a:pt x="192206" y="241908"/>
                  </a:lnTo>
                  <a:lnTo>
                    <a:pt x="179301" y="236168"/>
                  </a:lnTo>
                  <a:lnTo>
                    <a:pt x="162201" y="233503"/>
                  </a:lnTo>
                  <a:lnTo>
                    <a:pt x="261724" y="233503"/>
                  </a:lnTo>
                  <a:lnTo>
                    <a:pt x="265417" y="257176"/>
                  </a:lnTo>
                  <a:lnTo>
                    <a:pt x="258183" y="292361"/>
                  </a:lnTo>
                  <a:lnTo>
                    <a:pt x="256371" y="294973"/>
                  </a:lnTo>
                  <a:close/>
                </a:path>
                <a:path w="265429" h="400685">
                  <a:moveTo>
                    <a:pt x="161429" y="400100"/>
                  </a:moveTo>
                  <a:lnTo>
                    <a:pt x="101844" y="400100"/>
                  </a:lnTo>
                  <a:lnTo>
                    <a:pt x="101844" y="358782"/>
                  </a:lnTo>
                  <a:lnTo>
                    <a:pt x="63073" y="343260"/>
                  </a:lnTo>
                  <a:lnTo>
                    <a:pt x="32320" y="320430"/>
                  </a:lnTo>
                  <a:lnTo>
                    <a:pt x="10869" y="288837"/>
                  </a:lnTo>
                  <a:lnTo>
                    <a:pt x="0" y="247022"/>
                  </a:lnTo>
                  <a:lnTo>
                    <a:pt x="63929" y="247022"/>
                  </a:lnTo>
                  <a:lnTo>
                    <a:pt x="68264" y="261380"/>
                  </a:lnTo>
                  <a:lnTo>
                    <a:pt x="68338" y="261626"/>
                  </a:lnTo>
                  <a:lnTo>
                    <a:pt x="74945" y="274961"/>
                  </a:lnTo>
                  <a:lnTo>
                    <a:pt x="85106" y="286012"/>
                  </a:lnTo>
                  <a:lnTo>
                    <a:pt x="100178" y="293765"/>
                  </a:lnTo>
                  <a:lnTo>
                    <a:pt x="162201" y="293765"/>
                  </a:lnTo>
                  <a:lnTo>
                    <a:pt x="162201" y="294973"/>
                  </a:lnTo>
                  <a:lnTo>
                    <a:pt x="256371" y="294973"/>
                  </a:lnTo>
                  <a:lnTo>
                    <a:pt x="237694" y="321894"/>
                  </a:lnTo>
                  <a:lnTo>
                    <a:pt x="205070" y="344564"/>
                  </a:lnTo>
                  <a:lnTo>
                    <a:pt x="161429" y="359163"/>
                  </a:lnTo>
                  <a:lnTo>
                    <a:pt x="161429" y="400100"/>
                  </a:lnTo>
                  <a:close/>
                </a:path>
              </a:pathLst>
            </a:custGeom>
            <a:solidFill>
              <a:srgbClr val="12239D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314408" y="362696"/>
            <a:ext cx="12708255" cy="183896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19"/>
              </a:spcBef>
            </a:pPr>
            <a:r>
              <a:rPr sz="2400" spc="-145" dirty="0">
                <a:latin typeface="Lucida Sans Unicode"/>
                <a:cs typeface="Lucida Sans Unicode"/>
              </a:rPr>
              <a:t>5.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80" dirty="0">
                <a:latin typeface="Lucida Sans Unicode"/>
                <a:cs typeface="Lucida Sans Unicode"/>
              </a:rPr>
              <a:t>Get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products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70" dirty="0">
                <a:latin typeface="Lucida Sans Unicode"/>
                <a:cs typeface="Lucida Sans Unicode"/>
              </a:rPr>
              <a:t>that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145" dirty="0">
                <a:latin typeface="Lucida Sans Unicode"/>
                <a:cs typeface="Lucida Sans Unicode"/>
              </a:rPr>
              <a:t>have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highest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145" dirty="0">
                <a:latin typeface="Lucida Sans Unicode"/>
                <a:cs typeface="Lucida Sans Unicode"/>
              </a:rPr>
              <a:t>and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lowest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75" dirty="0">
                <a:latin typeface="Lucida Sans Unicode"/>
                <a:cs typeface="Lucida Sans Unicode"/>
              </a:rPr>
              <a:t>manufacturing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costs.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The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final </a:t>
            </a:r>
            <a:r>
              <a:rPr sz="2400" dirty="0">
                <a:latin typeface="Lucida Sans Unicode"/>
                <a:cs typeface="Lucida Sans Unicode"/>
              </a:rPr>
              <a:t>output</a:t>
            </a:r>
            <a:r>
              <a:rPr sz="2400" spc="-2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should</a:t>
            </a:r>
            <a:r>
              <a:rPr sz="2400" spc="-20" dirty="0">
                <a:latin typeface="Lucida Sans Unicode"/>
                <a:cs typeface="Lucida Sans Unicode"/>
              </a:rPr>
              <a:t> </a:t>
            </a:r>
            <a:r>
              <a:rPr sz="2400" spc="70" dirty="0">
                <a:latin typeface="Lucida Sans Unicode"/>
                <a:cs typeface="Lucida Sans Unicode"/>
              </a:rPr>
              <a:t>contain</a:t>
            </a:r>
            <a:r>
              <a:rPr sz="2400" spc="-15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these</a:t>
            </a:r>
            <a:r>
              <a:rPr sz="2400" spc="-20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fields,</a:t>
            </a:r>
            <a:endParaRPr sz="2400">
              <a:latin typeface="Lucida Sans Unicode"/>
              <a:cs typeface="Lucida Sans Unicode"/>
            </a:endParaRPr>
          </a:p>
          <a:p>
            <a:pPr marL="5546090" marR="3982720" indent="15875" algn="ctr">
              <a:lnSpc>
                <a:spcPts val="2850"/>
              </a:lnSpc>
            </a:pPr>
            <a:r>
              <a:rPr sz="2400" spc="110" dirty="0">
                <a:solidFill>
                  <a:srgbClr val="958AB5"/>
                </a:solidFill>
                <a:latin typeface="Lucida Sans Unicode"/>
                <a:cs typeface="Lucida Sans Unicode"/>
              </a:rPr>
              <a:t>product_code </a:t>
            </a:r>
            <a:r>
              <a:rPr sz="2400" spc="45" dirty="0">
                <a:solidFill>
                  <a:srgbClr val="958AB5"/>
                </a:solidFill>
                <a:latin typeface="Lucida Sans Unicode"/>
                <a:cs typeface="Lucida Sans Unicode"/>
              </a:rPr>
              <a:t>product </a:t>
            </a:r>
            <a:r>
              <a:rPr sz="2400" spc="90" dirty="0">
                <a:solidFill>
                  <a:srgbClr val="958AB5"/>
                </a:solidFill>
                <a:latin typeface="Lucida Sans Unicode"/>
                <a:cs typeface="Lucida Sans Unicode"/>
              </a:rPr>
              <a:t>manufacturing_cost</a:t>
            </a:r>
            <a:endParaRPr sz="2400">
              <a:latin typeface="Lucida Sans Unicode"/>
              <a:cs typeface="Lucida Sans Unicode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903643" y="8179383"/>
            <a:ext cx="133350" cy="1333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903643" y="9265233"/>
            <a:ext cx="133350" cy="13334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5210099" y="7095137"/>
            <a:ext cx="12111355" cy="2990215"/>
          </a:xfrm>
          <a:prstGeom prst="rect">
            <a:avLst/>
          </a:prstGeom>
        </p:spPr>
        <p:txBody>
          <a:bodyPr vert="horz" wrap="square" lIns="0" tIns="1911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5"/>
              </a:spcBef>
            </a:pPr>
            <a:r>
              <a:rPr sz="3800" b="1" spc="200" dirty="0">
                <a:latin typeface="Trebuchet MS"/>
                <a:cs typeface="Trebuchet MS"/>
              </a:rPr>
              <a:t>Insights:</a:t>
            </a:r>
            <a:endParaRPr sz="3800">
              <a:latin typeface="Trebuchet MS"/>
              <a:cs typeface="Trebuchet MS"/>
            </a:endParaRPr>
          </a:p>
          <a:p>
            <a:pPr marL="14604" marR="988694">
              <a:lnSpc>
                <a:spcPct val="122800"/>
              </a:lnSpc>
              <a:spcBef>
                <a:spcPts val="275"/>
              </a:spcBef>
            </a:pPr>
            <a:r>
              <a:rPr sz="2900" spc="-120" dirty="0">
                <a:solidFill>
                  <a:srgbClr val="12239D"/>
                </a:solidFill>
                <a:latin typeface="Lucida Sans Unicode"/>
                <a:cs typeface="Lucida Sans Unicode"/>
              </a:rPr>
              <a:t>Mouse: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5" dirty="0">
                <a:solidFill>
                  <a:srgbClr val="12239D"/>
                </a:solidFill>
                <a:latin typeface="Lucida Sans Unicode"/>
                <a:cs typeface="Lucida Sans Unicode"/>
              </a:rPr>
              <a:t>AQ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55" dirty="0">
                <a:solidFill>
                  <a:srgbClr val="12239D"/>
                </a:solidFill>
                <a:latin typeface="Lucida Sans Unicode"/>
                <a:cs typeface="Lucida Sans Unicode"/>
              </a:rPr>
              <a:t>Master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wired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25" dirty="0">
                <a:solidFill>
                  <a:srgbClr val="12239D"/>
                </a:solidFill>
                <a:latin typeface="Lucida Sans Unicode"/>
                <a:cs typeface="Lucida Sans Unicode"/>
              </a:rPr>
              <a:t>x1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Ms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45" dirty="0">
                <a:solidFill>
                  <a:srgbClr val="12239D"/>
                </a:solidFill>
                <a:latin typeface="Lucida Sans Unicode"/>
                <a:cs typeface="Lucida Sans Unicode"/>
              </a:rPr>
              <a:t>(</a:t>
            </a:r>
            <a:r>
              <a:rPr sz="2900" b="1" spc="45" dirty="0">
                <a:solidFill>
                  <a:srgbClr val="12239D"/>
                </a:solidFill>
                <a:latin typeface="Trebuchet MS"/>
                <a:cs typeface="Trebuchet MS"/>
              </a:rPr>
              <a:t>Variant:</a:t>
            </a:r>
            <a:r>
              <a:rPr sz="2900" b="1" spc="-509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120" dirty="0">
                <a:solidFill>
                  <a:srgbClr val="12239D"/>
                </a:solidFill>
                <a:latin typeface="Trebuchet MS"/>
                <a:cs typeface="Trebuchet MS"/>
              </a:rPr>
              <a:t>Standard</a:t>
            </a:r>
            <a:r>
              <a:rPr sz="2900" b="1" spc="-51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-195" dirty="0">
                <a:solidFill>
                  <a:srgbClr val="12239D"/>
                </a:solidFill>
                <a:latin typeface="Trebuchet MS"/>
                <a:cs typeface="Trebuchet MS"/>
              </a:rPr>
              <a:t>1</a:t>
            </a:r>
            <a:r>
              <a:rPr sz="2900" spc="-195" dirty="0">
                <a:solidFill>
                  <a:srgbClr val="12239D"/>
                </a:solidFill>
                <a:latin typeface="Lucida Sans Unicode"/>
                <a:cs typeface="Lucida Sans Unicode"/>
              </a:rPr>
              <a:t>)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55" dirty="0">
                <a:solidFill>
                  <a:srgbClr val="12239D"/>
                </a:solidFill>
                <a:latin typeface="Lucida Sans Unicode"/>
                <a:cs typeface="Lucida Sans Unicode"/>
              </a:rPr>
              <a:t>has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lowest </a:t>
            </a:r>
            <a:r>
              <a:rPr sz="2900" spc="-40" dirty="0">
                <a:solidFill>
                  <a:srgbClr val="12239D"/>
                </a:solidFill>
                <a:latin typeface="Lucida Sans Unicode"/>
                <a:cs typeface="Lucida Sans Unicode"/>
              </a:rPr>
              <a:t>manufacturing</a:t>
            </a:r>
            <a:r>
              <a:rPr sz="2900" spc="-29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cost.</a:t>
            </a:r>
            <a:endParaRPr sz="2900">
              <a:latin typeface="Lucida Sans Unicode"/>
              <a:cs typeface="Lucida Sans Unicode"/>
            </a:endParaRPr>
          </a:p>
          <a:p>
            <a:pPr marL="14604" marR="5080">
              <a:lnSpc>
                <a:spcPct val="122800"/>
              </a:lnSpc>
              <a:spcBef>
                <a:spcPts val="5"/>
              </a:spcBef>
            </a:pP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Personal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65" dirty="0">
                <a:solidFill>
                  <a:srgbClr val="12239D"/>
                </a:solidFill>
                <a:latin typeface="Lucida Sans Unicode"/>
                <a:cs typeface="Lucida Sans Unicode"/>
              </a:rPr>
              <a:t>Desktop: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5" dirty="0">
                <a:solidFill>
                  <a:srgbClr val="12239D"/>
                </a:solidFill>
                <a:latin typeface="Lucida Sans Unicode"/>
                <a:cs typeface="Lucida Sans Unicode"/>
              </a:rPr>
              <a:t>AQ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Home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30" dirty="0">
                <a:solidFill>
                  <a:srgbClr val="12239D"/>
                </a:solidFill>
                <a:latin typeface="Lucida Sans Unicode"/>
                <a:cs typeface="Lucida Sans Unicode"/>
              </a:rPr>
              <a:t>Allin1</a:t>
            </a:r>
            <a:r>
              <a:rPr sz="2900" spc="2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0" dirty="0">
                <a:solidFill>
                  <a:srgbClr val="12239D"/>
                </a:solidFill>
                <a:latin typeface="Lucida Sans Unicode"/>
                <a:cs typeface="Lucida Sans Unicode"/>
              </a:rPr>
              <a:t>Gen2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45" dirty="0">
                <a:solidFill>
                  <a:srgbClr val="12239D"/>
                </a:solidFill>
                <a:latin typeface="Lucida Sans Unicode"/>
                <a:cs typeface="Lucida Sans Unicode"/>
              </a:rPr>
              <a:t>(</a:t>
            </a:r>
            <a:r>
              <a:rPr sz="2900" b="1" spc="45" dirty="0">
                <a:solidFill>
                  <a:srgbClr val="12239D"/>
                </a:solidFill>
                <a:latin typeface="Trebuchet MS"/>
                <a:cs typeface="Trebuchet MS"/>
              </a:rPr>
              <a:t>Variant:</a:t>
            </a:r>
            <a:r>
              <a:rPr sz="2900" b="1" spc="-509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70" dirty="0">
                <a:solidFill>
                  <a:srgbClr val="12239D"/>
                </a:solidFill>
                <a:latin typeface="Trebuchet MS"/>
                <a:cs typeface="Trebuchet MS"/>
              </a:rPr>
              <a:t>Plus</a:t>
            </a:r>
            <a:r>
              <a:rPr sz="2900" b="1" spc="-51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145" dirty="0">
                <a:solidFill>
                  <a:srgbClr val="12239D"/>
                </a:solidFill>
                <a:latin typeface="Trebuchet MS"/>
                <a:cs typeface="Trebuchet MS"/>
              </a:rPr>
              <a:t>3</a:t>
            </a:r>
            <a:r>
              <a:rPr sz="2900" spc="145" dirty="0">
                <a:solidFill>
                  <a:srgbClr val="12239D"/>
                </a:solidFill>
                <a:latin typeface="Lucida Sans Unicode"/>
                <a:cs typeface="Lucida Sans Unicode"/>
              </a:rPr>
              <a:t>)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55" dirty="0">
                <a:solidFill>
                  <a:srgbClr val="12239D"/>
                </a:solidFill>
                <a:latin typeface="Lucida Sans Unicode"/>
                <a:cs typeface="Lucida Sans Unicode"/>
              </a:rPr>
              <a:t>has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highest </a:t>
            </a:r>
            <a:r>
              <a:rPr sz="2900" spc="-40" dirty="0">
                <a:solidFill>
                  <a:srgbClr val="12239D"/>
                </a:solidFill>
                <a:latin typeface="Lucida Sans Unicode"/>
                <a:cs typeface="Lucida Sans Unicode"/>
              </a:rPr>
              <a:t>manufacturing</a:t>
            </a:r>
            <a:r>
              <a:rPr sz="2900" spc="-29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cost.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5260318" y="4592480"/>
            <a:ext cx="265430" cy="400685"/>
          </a:xfrm>
          <a:custGeom>
            <a:avLst/>
            <a:gdLst/>
            <a:ahLst/>
            <a:cxnLst/>
            <a:rect l="l" t="t" r="r" b="b"/>
            <a:pathLst>
              <a:path w="265430" h="400685">
                <a:moveTo>
                  <a:pt x="162201" y="293765"/>
                </a:moveTo>
                <a:lnTo>
                  <a:pt x="100178" y="293765"/>
                </a:lnTo>
                <a:lnTo>
                  <a:pt x="100178" y="224316"/>
                </a:lnTo>
                <a:lnTo>
                  <a:pt x="64719" y="215120"/>
                </a:lnTo>
                <a:lnTo>
                  <a:pt x="34583" y="199795"/>
                </a:lnTo>
                <a:lnTo>
                  <a:pt x="13398" y="174751"/>
                </a:lnTo>
                <a:lnTo>
                  <a:pt x="6234" y="142831"/>
                </a:lnTo>
                <a:lnTo>
                  <a:pt x="4802" y="136334"/>
                </a:lnTo>
                <a:lnTo>
                  <a:pt x="9048" y="109686"/>
                </a:lnTo>
                <a:lnTo>
                  <a:pt x="9879" y="104720"/>
                </a:lnTo>
                <a:lnTo>
                  <a:pt x="27055" y="78859"/>
                </a:lnTo>
                <a:lnTo>
                  <a:pt x="57163" y="57644"/>
                </a:lnTo>
                <a:lnTo>
                  <a:pt x="101116" y="40102"/>
                </a:lnTo>
                <a:lnTo>
                  <a:pt x="100840" y="40102"/>
                </a:lnTo>
                <a:lnTo>
                  <a:pt x="100840" y="0"/>
                </a:lnTo>
                <a:lnTo>
                  <a:pt x="160847" y="0"/>
                </a:lnTo>
                <a:lnTo>
                  <a:pt x="160847" y="40102"/>
                </a:lnTo>
                <a:lnTo>
                  <a:pt x="199138" y="52478"/>
                </a:lnTo>
                <a:lnTo>
                  <a:pt x="229423" y="72504"/>
                </a:lnTo>
                <a:lnTo>
                  <a:pt x="250052" y="102012"/>
                </a:lnTo>
                <a:lnTo>
                  <a:pt x="250640" y="104589"/>
                </a:lnTo>
                <a:lnTo>
                  <a:pt x="162227" y="104589"/>
                </a:lnTo>
                <a:lnTo>
                  <a:pt x="162227" y="104720"/>
                </a:lnTo>
                <a:lnTo>
                  <a:pt x="101633" y="104720"/>
                </a:lnTo>
                <a:lnTo>
                  <a:pt x="86934" y="109289"/>
                </a:lnTo>
                <a:lnTo>
                  <a:pt x="76746" y="116205"/>
                </a:lnTo>
                <a:lnTo>
                  <a:pt x="71103" y="125281"/>
                </a:lnTo>
                <a:lnTo>
                  <a:pt x="70038" y="136334"/>
                </a:lnTo>
                <a:lnTo>
                  <a:pt x="72831" y="145558"/>
                </a:lnTo>
                <a:lnTo>
                  <a:pt x="79041" y="152296"/>
                </a:lnTo>
                <a:lnTo>
                  <a:pt x="88649" y="156466"/>
                </a:lnTo>
                <a:lnTo>
                  <a:pt x="101633" y="157985"/>
                </a:lnTo>
                <a:lnTo>
                  <a:pt x="162227" y="157985"/>
                </a:lnTo>
                <a:lnTo>
                  <a:pt x="162227" y="167550"/>
                </a:lnTo>
                <a:lnTo>
                  <a:pt x="211239" y="182145"/>
                </a:lnTo>
                <a:lnTo>
                  <a:pt x="243135" y="200539"/>
                </a:lnTo>
                <a:lnTo>
                  <a:pt x="260374" y="224845"/>
                </a:lnTo>
                <a:lnTo>
                  <a:pt x="261724" y="233503"/>
                </a:lnTo>
                <a:lnTo>
                  <a:pt x="162201" y="233503"/>
                </a:lnTo>
                <a:lnTo>
                  <a:pt x="162201" y="293765"/>
                </a:lnTo>
                <a:close/>
              </a:path>
              <a:path w="265430" h="400685">
                <a:moveTo>
                  <a:pt x="259372" y="142831"/>
                </a:moveTo>
                <a:lnTo>
                  <a:pt x="196712" y="142831"/>
                </a:lnTo>
                <a:lnTo>
                  <a:pt x="192221" y="129777"/>
                </a:lnTo>
                <a:lnTo>
                  <a:pt x="185776" y="118405"/>
                </a:lnTo>
                <a:lnTo>
                  <a:pt x="176178" y="109686"/>
                </a:lnTo>
                <a:lnTo>
                  <a:pt x="162227" y="104589"/>
                </a:lnTo>
                <a:lnTo>
                  <a:pt x="250640" y="104589"/>
                </a:lnTo>
                <a:lnTo>
                  <a:pt x="259372" y="142831"/>
                </a:lnTo>
                <a:close/>
              </a:path>
              <a:path w="265430" h="400685">
                <a:moveTo>
                  <a:pt x="162227" y="157985"/>
                </a:moveTo>
                <a:lnTo>
                  <a:pt x="101633" y="157985"/>
                </a:lnTo>
                <a:lnTo>
                  <a:pt x="101633" y="104720"/>
                </a:lnTo>
                <a:lnTo>
                  <a:pt x="162227" y="104720"/>
                </a:lnTo>
                <a:lnTo>
                  <a:pt x="162227" y="157985"/>
                </a:lnTo>
                <a:close/>
              </a:path>
              <a:path w="265430" h="400685">
                <a:moveTo>
                  <a:pt x="256371" y="294973"/>
                </a:moveTo>
                <a:lnTo>
                  <a:pt x="162201" y="294973"/>
                </a:lnTo>
                <a:lnTo>
                  <a:pt x="180100" y="290643"/>
                </a:lnTo>
                <a:lnTo>
                  <a:pt x="193505" y="283190"/>
                </a:lnTo>
                <a:lnTo>
                  <a:pt x="201707" y="273230"/>
                </a:lnTo>
                <a:lnTo>
                  <a:pt x="203950" y="261626"/>
                </a:lnTo>
                <a:lnTo>
                  <a:pt x="203997" y="261380"/>
                </a:lnTo>
                <a:lnTo>
                  <a:pt x="200558" y="250415"/>
                </a:lnTo>
                <a:lnTo>
                  <a:pt x="192206" y="241908"/>
                </a:lnTo>
                <a:lnTo>
                  <a:pt x="179301" y="236168"/>
                </a:lnTo>
                <a:lnTo>
                  <a:pt x="162201" y="233503"/>
                </a:lnTo>
                <a:lnTo>
                  <a:pt x="261724" y="233503"/>
                </a:lnTo>
                <a:lnTo>
                  <a:pt x="265417" y="257176"/>
                </a:lnTo>
                <a:lnTo>
                  <a:pt x="258183" y="292361"/>
                </a:lnTo>
                <a:lnTo>
                  <a:pt x="256371" y="294973"/>
                </a:lnTo>
                <a:close/>
              </a:path>
              <a:path w="265430" h="400685">
                <a:moveTo>
                  <a:pt x="161429" y="400100"/>
                </a:moveTo>
                <a:lnTo>
                  <a:pt x="101844" y="400100"/>
                </a:lnTo>
                <a:lnTo>
                  <a:pt x="101844" y="358782"/>
                </a:lnTo>
                <a:lnTo>
                  <a:pt x="63073" y="343260"/>
                </a:lnTo>
                <a:lnTo>
                  <a:pt x="32320" y="320430"/>
                </a:lnTo>
                <a:lnTo>
                  <a:pt x="10869" y="288837"/>
                </a:lnTo>
                <a:lnTo>
                  <a:pt x="0" y="247022"/>
                </a:lnTo>
                <a:lnTo>
                  <a:pt x="63929" y="247022"/>
                </a:lnTo>
                <a:lnTo>
                  <a:pt x="68264" y="261380"/>
                </a:lnTo>
                <a:lnTo>
                  <a:pt x="68338" y="261626"/>
                </a:lnTo>
                <a:lnTo>
                  <a:pt x="74945" y="274961"/>
                </a:lnTo>
                <a:lnTo>
                  <a:pt x="85106" y="286012"/>
                </a:lnTo>
                <a:lnTo>
                  <a:pt x="100178" y="293765"/>
                </a:lnTo>
                <a:lnTo>
                  <a:pt x="162201" y="293765"/>
                </a:lnTo>
                <a:lnTo>
                  <a:pt x="162201" y="294973"/>
                </a:lnTo>
                <a:lnTo>
                  <a:pt x="256371" y="294973"/>
                </a:lnTo>
                <a:lnTo>
                  <a:pt x="237694" y="321894"/>
                </a:lnTo>
                <a:lnTo>
                  <a:pt x="205070" y="344564"/>
                </a:lnTo>
                <a:lnTo>
                  <a:pt x="161429" y="359163"/>
                </a:lnTo>
                <a:lnTo>
                  <a:pt x="161429" y="400100"/>
                </a:lnTo>
                <a:close/>
              </a:path>
            </a:pathLst>
          </a:custGeom>
          <a:solidFill>
            <a:srgbClr val="958AB5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76101" y="1706428"/>
            <a:ext cx="5781674" cy="618172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093617" y="4159207"/>
            <a:ext cx="8782049" cy="32956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141993" y="361998"/>
            <a:ext cx="13887450" cy="220091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19"/>
              </a:spcBef>
            </a:pPr>
            <a:r>
              <a:rPr sz="2400" spc="-135" dirty="0">
                <a:latin typeface="Lucida Sans Unicode"/>
                <a:cs typeface="Lucida Sans Unicode"/>
              </a:rPr>
              <a:t>6.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95" dirty="0">
                <a:latin typeface="Lucida Sans Unicode"/>
                <a:cs typeface="Lucida Sans Unicode"/>
              </a:rPr>
              <a:t>Generate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290" dirty="0">
                <a:latin typeface="Lucida Sans Unicode"/>
                <a:cs typeface="Lucida Sans Unicode"/>
              </a:rPr>
              <a:t>a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report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60" dirty="0">
                <a:latin typeface="Lucida Sans Unicode"/>
                <a:cs typeface="Lucida Sans Unicode"/>
              </a:rPr>
              <a:t>which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contains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top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5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customers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70" dirty="0">
                <a:latin typeface="Lucida Sans Unicode"/>
                <a:cs typeface="Lucida Sans Unicode"/>
              </a:rPr>
              <a:t>who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80" dirty="0">
                <a:latin typeface="Lucida Sans Unicode"/>
                <a:cs typeface="Lucida Sans Unicode"/>
              </a:rPr>
              <a:t>received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165" dirty="0">
                <a:latin typeface="Lucida Sans Unicode"/>
                <a:cs typeface="Lucida Sans Unicode"/>
              </a:rPr>
              <a:t>an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140" dirty="0">
                <a:latin typeface="Lucida Sans Unicode"/>
                <a:cs typeface="Lucida Sans Unicode"/>
              </a:rPr>
              <a:t>average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-20" dirty="0">
                <a:latin typeface="Lucida Sans Unicode"/>
                <a:cs typeface="Lucida Sans Unicode"/>
              </a:rPr>
              <a:t>high </a:t>
            </a:r>
            <a:r>
              <a:rPr sz="2400" spc="114" dirty="0">
                <a:latin typeface="Lucida Sans Unicode"/>
                <a:cs typeface="Lucida Sans Unicode"/>
              </a:rPr>
              <a:t>pre_invoice_discount_pct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45" dirty="0">
                <a:latin typeface="Lucida Sans Unicode"/>
                <a:cs typeface="Lucida Sans Unicode"/>
              </a:rPr>
              <a:t>for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fiscal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110" dirty="0">
                <a:latin typeface="Lucida Sans Unicode"/>
                <a:cs typeface="Lucida Sans Unicode"/>
              </a:rPr>
              <a:t>year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265" dirty="0">
                <a:latin typeface="Lucida Sans Unicode"/>
                <a:cs typeface="Lucida Sans Unicode"/>
              </a:rPr>
              <a:t>2021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145" dirty="0">
                <a:latin typeface="Lucida Sans Unicode"/>
                <a:cs typeface="Lucida Sans Unicode"/>
              </a:rPr>
              <a:t>and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Indian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market.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The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final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output </a:t>
            </a:r>
            <a:r>
              <a:rPr sz="2400" spc="65" dirty="0">
                <a:latin typeface="Lucida Sans Unicode"/>
                <a:cs typeface="Lucida Sans Unicode"/>
              </a:rPr>
              <a:t>contains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these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fields,</a:t>
            </a:r>
            <a:endParaRPr sz="2400">
              <a:latin typeface="Lucida Sans Unicode"/>
              <a:cs typeface="Lucida Sans Unicode"/>
            </a:endParaRPr>
          </a:p>
          <a:p>
            <a:pPr marL="4244340" marR="7581265" indent="-407034">
              <a:lnSpc>
                <a:spcPts val="2850"/>
              </a:lnSpc>
            </a:pPr>
            <a:r>
              <a:rPr sz="2400" spc="114" dirty="0">
                <a:solidFill>
                  <a:srgbClr val="958AB5"/>
                </a:solidFill>
                <a:latin typeface="Lucida Sans Unicode"/>
                <a:cs typeface="Lucida Sans Unicode"/>
              </a:rPr>
              <a:t>customer_code </a:t>
            </a:r>
            <a:r>
              <a:rPr sz="2400" spc="60" dirty="0">
                <a:solidFill>
                  <a:srgbClr val="958AB5"/>
                </a:solidFill>
                <a:latin typeface="Lucida Sans Unicode"/>
                <a:cs typeface="Lucida Sans Unicode"/>
              </a:rPr>
              <a:t>customer</a:t>
            </a:r>
            <a:endParaRPr sz="2400">
              <a:latin typeface="Lucida Sans Unicode"/>
              <a:cs typeface="Lucida Sans Unicode"/>
            </a:endParaRPr>
          </a:p>
          <a:p>
            <a:pPr marL="2698115">
              <a:lnSpc>
                <a:spcPts val="2760"/>
              </a:lnSpc>
            </a:pPr>
            <a:r>
              <a:rPr sz="2400" spc="120" dirty="0">
                <a:solidFill>
                  <a:srgbClr val="958AB5"/>
                </a:solidFill>
                <a:latin typeface="Lucida Sans Unicode"/>
                <a:cs typeface="Lucida Sans Unicode"/>
              </a:rPr>
              <a:t>average_discount_percentage</a:t>
            </a:r>
            <a:endParaRPr sz="24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543588" y="3193196"/>
            <a:ext cx="1104900" cy="901700"/>
          </a:xfrm>
          <a:custGeom>
            <a:avLst/>
            <a:gdLst/>
            <a:ahLst/>
            <a:cxnLst/>
            <a:rect l="l" t="t" r="r" b="b"/>
            <a:pathLst>
              <a:path w="1104900" h="901700">
                <a:moveTo>
                  <a:pt x="626789" y="619173"/>
                </a:moveTo>
                <a:lnTo>
                  <a:pt x="620903" y="611831"/>
                </a:lnTo>
                <a:lnTo>
                  <a:pt x="617793" y="602632"/>
                </a:lnTo>
                <a:lnTo>
                  <a:pt x="616632" y="592436"/>
                </a:lnTo>
                <a:lnTo>
                  <a:pt x="616592" y="582103"/>
                </a:lnTo>
                <a:lnTo>
                  <a:pt x="620266" y="535566"/>
                </a:lnTo>
                <a:lnTo>
                  <a:pt x="630775" y="491749"/>
                </a:lnTo>
                <a:lnTo>
                  <a:pt x="650900" y="451869"/>
                </a:lnTo>
                <a:lnTo>
                  <a:pt x="683422" y="417140"/>
                </a:lnTo>
                <a:lnTo>
                  <a:pt x="739543" y="372159"/>
                </a:lnTo>
                <a:lnTo>
                  <a:pt x="796001" y="330816"/>
                </a:lnTo>
                <a:lnTo>
                  <a:pt x="766582" y="325932"/>
                </a:lnTo>
                <a:lnTo>
                  <a:pt x="686206" y="331192"/>
                </a:lnTo>
                <a:lnTo>
                  <a:pt x="638425" y="340331"/>
                </a:lnTo>
                <a:lnTo>
                  <a:pt x="587698" y="353141"/>
                </a:lnTo>
                <a:lnTo>
                  <a:pt x="535614" y="369119"/>
                </a:lnTo>
                <a:lnTo>
                  <a:pt x="483760" y="387763"/>
                </a:lnTo>
                <a:lnTo>
                  <a:pt x="433723" y="408570"/>
                </a:lnTo>
                <a:lnTo>
                  <a:pt x="387092" y="431040"/>
                </a:lnTo>
                <a:lnTo>
                  <a:pt x="345454" y="454668"/>
                </a:lnTo>
                <a:lnTo>
                  <a:pt x="310398" y="478954"/>
                </a:lnTo>
                <a:lnTo>
                  <a:pt x="270131" y="512670"/>
                </a:lnTo>
                <a:lnTo>
                  <a:pt x="232890" y="548396"/>
                </a:lnTo>
                <a:lnTo>
                  <a:pt x="198628" y="586092"/>
                </a:lnTo>
                <a:lnTo>
                  <a:pt x="167300" y="625712"/>
                </a:lnTo>
                <a:lnTo>
                  <a:pt x="138861" y="667216"/>
                </a:lnTo>
                <a:lnTo>
                  <a:pt x="113266" y="710559"/>
                </a:lnTo>
                <a:lnTo>
                  <a:pt x="90468" y="755700"/>
                </a:lnTo>
                <a:lnTo>
                  <a:pt x="70424" y="802595"/>
                </a:lnTo>
                <a:lnTo>
                  <a:pt x="53086" y="851201"/>
                </a:lnTo>
                <a:lnTo>
                  <a:pt x="38411" y="901476"/>
                </a:lnTo>
                <a:lnTo>
                  <a:pt x="23863" y="897847"/>
                </a:lnTo>
                <a:lnTo>
                  <a:pt x="1651" y="835426"/>
                </a:lnTo>
                <a:lnTo>
                  <a:pt x="0" y="802684"/>
                </a:lnTo>
                <a:lnTo>
                  <a:pt x="2346" y="769998"/>
                </a:lnTo>
                <a:lnTo>
                  <a:pt x="25472" y="686444"/>
                </a:lnTo>
                <a:lnTo>
                  <a:pt x="44901" y="637359"/>
                </a:lnTo>
                <a:lnTo>
                  <a:pt x="67366" y="590094"/>
                </a:lnTo>
                <a:lnTo>
                  <a:pt x="92779" y="544618"/>
                </a:lnTo>
                <a:lnTo>
                  <a:pt x="121053" y="500898"/>
                </a:lnTo>
                <a:lnTo>
                  <a:pt x="152103" y="458904"/>
                </a:lnTo>
                <a:lnTo>
                  <a:pt x="185841" y="418604"/>
                </a:lnTo>
                <a:lnTo>
                  <a:pt x="222180" y="379967"/>
                </a:lnTo>
                <a:lnTo>
                  <a:pt x="257236" y="346961"/>
                </a:lnTo>
                <a:lnTo>
                  <a:pt x="293863" y="316921"/>
                </a:lnTo>
                <a:lnTo>
                  <a:pt x="332066" y="289898"/>
                </a:lnTo>
                <a:lnTo>
                  <a:pt x="371850" y="265945"/>
                </a:lnTo>
                <a:lnTo>
                  <a:pt x="413220" y="245114"/>
                </a:lnTo>
                <a:lnTo>
                  <a:pt x="456180" y="227458"/>
                </a:lnTo>
                <a:lnTo>
                  <a:pt x="500734" y="213030"/>
                </a:lnTo>
                <a:lnTo>
                  <a:pt x="546889" y="201881"/>
                </a:lnTo>
                <a:lnTo>
                  <a:pt x="594647" y="194064"/>
                </a:lnTo>
                <a:lnTo>
                  <a:pt x="646187" y="188205"/>
                </a:lnTo>
                <a:lnTo>
                  <a:pt x="698088" y="183220"/>
                </a:lnTo>
                <a:lnTo>
                  <a:pt x="803595" y="173757"/>
                </a:lnTo>
                <a:lnTo>
                  <a:pt x="789406" y="160944"/>
                </a:lnTo>
                <a:lnTo>
                  <a:pt x="783957" y="156650"/>
                </a:lnTo>
                <a:lnTo>
                  <a:pt x="753976" y="131972"/>
                </a:lnTo>
                <a:lnTo>
                  <a:pt x="738695" y="109621"/>
                </a:lnTo>
                <a:lnTo>
                  <a:pt x="735667" y="82685"/>
                </a:lnTo>
                <a:lnTo>
                  <a:pt x="742444" y="44248"/>
                </a:lnTo>
                <a:lnTo>
                  <a:pt x="745273" y="33900"/>
                </a:lnTo>
                <a:lnTo>
                  <a:pt x="748815" y="23365"/>
                </a:lnTo>
                <a:lnTo>
                  <a:pt x="757103" y="0"/>
                </a:lnTo>
                <a:lnTo>
                  <a:pt x="780673" y="12291"/>
                </a:lnTo>
                <a:lnTo>
                  <a:pt x="834527" y="42772"/>
                </a:lnTo>
                <a:lnTo>
                  <a:pt x="928796" y="96556"/>
                </a:lnTo>
                <a:lnTo>
                  <a:pt x="976073" y="123198"/>
                </a:lnTo>
                <a:lnTo>
                  <a:pt x="1023565" y="149446"/>
                </a:lnTo>
                <a:lnTo>
                  <a:pt x="1071363" y="175130"/>
                </a:lnTo>
                <a:lnTo>
                  <a:pt x="1086038" y="185019"/>
                </a:lnTo>
                <a:lnTo>
                  <a:pt x="1095821" y="196313"/>
                </a:lnTo>
                <a:lnTo>
                  <a:pt x="1101617" y="209227"/>
                </a:lnTo>
                <a:lnTo>
                  <a:pt x="1104336" y="223975"/>
                </a:lnTo>
                <a:lnTo>
                  <a:pt x="1104199" y="255215"/>
                </a:lnTo>
                <a:lnTo>
                  <a:pt x="1089690" y="314946"/>
                </a:lnTo>
                <a:lnTo>
                  <a:pt x="1071260" y="352398"/>
                </a:lnTo>
                <a:lnTo>
                  <a:pt x="988721" y="391938"/>
                </a:lnTo>
                <a:lnTo>
                  <a:pt x="941425" y="413612"/>
                </a:lnTo>
                <a:lnTo>
                  <a:pt x="894877" y="436657"/>
                </a:lnTo>
                <a:lnTo>
                  <a:pt x="849123" y="461146"/>
                </a:lnTo>
                <a:lnTo>
                  <a:pt x="804212" y="487151"/>
                </a:lnTo>
                <a:lnTo>
                  <a:pt x="760190" y="514745"/>
                </a:lnTo>
                <a:lnTo>
                  <a:pt x="717104" y="544000"/>
                </a:lnTo>
                <a:lnTo>
                  <a:pt x="672247" y="579837"/>
                </a:lnTo>
                <a:lnTo>
                  <a:pt x="649947" y="599290"/>
                </a:lnTo>
                <a:lnTo>
                  <a:pt x="626789" y="619173"/>
                </a:lnTo>
                <a:close/>
              </a:path>
            </a:pathLst>
          </a:custGeom>
          <a:solidFill>
            <a:srgbClr val="12239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857067" y="8810235"/>
            <a:ext cx="133350" cy="1333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857067" y="9353160"/>
            <a:ext cx="133350" cy="13334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5140233" y="7588981"/>
            <a:ext cx="10748010" cy="2041525"/>
          </a:xfrm>
          <a:prstGeom prst="rect">
            <a:avLst/>
          </a:prstGeom>
        </p:spPr>
        <p:txBody>
          <a:bodyPr vert="horz" wrap="square" lIns="0" tIns="267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105"/>
              </a:spcBef>
            </a:pPr>
            <a:r>
              <a:rPr sz="3800" b="1" spc="200" dirty="0">
                <a:latin typeface="Trebuchet MS"/>
                <a:cs typeface="Trebuchet MS"/>
              </a:rPr>
              <a:t>Insights:</a:t>
            </a:r>
            <a:endParaRPr sz="3800">
              <a:latin typeface="Trebuchet MS"/>
              <a:cs typeface="Trebuchet MS"/>
            </a:endParaRPr>
          </a:p>
          <a:p>
            <a:pPr marL="40640" marR="5080">
              <a:lnSpc>
                <a:spcPct val="122800"/>
              </a:lnSpc>
              <a:spcBef>
                <a:spcPts val="755"/>
              </a:spcBef>
            </a:pP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90" dirty="0">
                <a:solidFill>
                  <a:srgbClr val="12239D"/>
                </a:solidFill>
                <a:latin typeface="Trebuchet MS"/>
                <a:cs typeface="Trebuchet MS"/>
              </a:rPr>
              <a:t>largest</a:t>
            </a:r>
            <a:r>
              <a:rPr sz="2900" b="1" spc="-50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60" dirty="0">
                <a:solidFill>
                  <a:srgbClr val="12239D"/>
                </a:solidFill>
                <a:latin typeface="Lucida Sans Unicode"/>
                <a:cs typeface="Lucida Sans Unicode"/>
              </a:rPr>
              <a:t>average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4" dirty="0">
                <a:solidFill>
                  <a:srgbClr val="12239D"/>
                </a:solidFill>
                <a:latin typeface="Lucida Sans Unicode"/>
                <a:cs typeface="Lucida Sans Unicode"/>
              </a:rPr>
              <a:t>pre-</a:t>
            </a:r>
            <a:r>
              <a:rPr sz="2900" spc="-60" dirty="0">
                <a:solidFill>
                  <a:srgbClr val="12239D"/>
                </a:solidFill>
                <a:latin typeface="Lucida Sans Unicode"/>
                <a:cs typeface="Lucida Sans Unicode"/>
              </a:rPr>
              <a:t>invoice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0" dirty="0">
                <a:solidFill>
                  <a:srgbClr val="12239D"/>
                </a:solidFill>
                <a:latin typeface="Lucida Sans Unicode"/>
                <a:cs typeface="Lucida Sans Unicode"/>
              </a:rPr>
              <a:t>discount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90" dirty="0">
                <a:solidFill>
                  <a:srgbClr val="12239D"/>
                </a:solidFill>
                <a:latin typeface="Lucida Sans Unicode"/>
                <a:cs typeface="Lucida Sans Unicode"/>
              </a:rPr>
              <a:t>was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40" dirty="0">
                <a:solidFill>
                  <a:srgbClr val="12239D"/>
                </a:solidFill>
                <a:latin typeface="Lucida Sans Unicode"/>
                <a:cs typeface="Lucida Sans Unicode"/>
              </a:rPr>
              <a:t>given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55" dirty="0">
                <a:solidFill>
                  <a:srgbClr val="12239D"/>
                </a:solidFill>
                <a:latin typeface="Lucida Sans Unicode"/>
                <a:cs typeface="Lucida Sans Unicode"/>
              </a:rPr>
              <a:t>to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-10" dirty="0">
                <a:solidFill>
                  <a:srgbClr val="12239D"/>
                </a:solidFill>
                <a:latin typeface="Trebuchet MS"/>
                <a:cs typeface="Trebuchet MS"/>
              </a:rPr>
              <a:t>Flipkart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. </a:t>
            </a: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75" dirty="0">
                <a:solidFill>
                  <a:srgbClr val="12239D"/>
                </a:solidFill>
                <a:latin typeface="Trebuchet MS"/>
                <a:cs typeface="Trebuchet MS"/>
              </a:rPr>
              <a:t>least</a:t>
            </a:r>
            <a:r>
              <a:rPr sz="2900" b="1" spc="-33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60" dirty="0">
                <a:solidFill>
                  <a:srgbClr val="12239D"/>
                </a:solidFill>
                <a:latin typeface="Lucida Sans Unicode"/>
                <a:cs typeface="Lucida Sans Unicode"/>
              </a:rPr>
              <a:t>average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4" dirty="0">
                <a:solidFill>
                  <a:srgbClr val="12239D"/>
                </a:solidFill>
                <a:latin typeface="Lucida Sans Unicode"/>
                <a:cs typeface="Lucida Sans Unicode"/>
              </a:rPr>
              <a:t>pre-</a:t>
            </a:r>
            <a:r>
              <a:rPr sz="2900" spc="-60" dirty="0">
                <a:solidFill>
                  <a:srgbClr val="12239D"/>
                </a:solidFill>
                <a:latin typeface="Lucida Sans Unicode"/>
                <a:cs typeface="Lucida Sans Unicode"/>
              </a:rPr>
              <a:t>invoice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0" dirty="0">
                <a:solidFill>
                  <a:srgbClr val="12239D"/>
                </a:solidFill>
                <a:latin typeface="Lucida Sans Unicode"/>
                <a:cs typeface="Lucida Sans Unicode"/>
              </a:rPr>
              <a:t>discount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90" dirty="0">
                <a:solidFill>
                  <a:srgbClr val="12239D"/>
                </a:solidFill>
                <a:latin typeface="Lucida Sans Unicode"/>
                <a:cs typeface="Lucida Sans Unicode"/>
              </a:rPr>
              <a:t>was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40" dirty="0">
                <a:solidFill>
                  <a:srgbClr val="12239D"/>
                </a:solidFill>
                <a:latin typeface="Lucida Sans Unicode"/>
                <a:cs typeface="Lucida Sans Unicode"/>
              </a:rPr>
              <a:t>given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55" dirty="0">
                <a:solidFill>
                  <a:srgbClr val="12239D"/>
                </a:solidFill>
                <a:latin typeface="Lucida Sans Unicode"/>
                <a:cs typeface="Lucida Sans Unicode"/>
              </a:rPr>
              <a:t>to</a:t>
            </a:r>
            <a:r>
              <a:rPr sz="2900" spc="-5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60" dirty="0">
                <a:solidFill>
                  <a:srgbClr val="12239D"/>
                </a:solidFill>
                <a:latin typeface="Trebuchet MS"/>
                <a:cs typeface="Trebuchet MS"/>
              </a:rPr>
              <a:t>Amazon</a:t>
            </a:r>
            <a:r>
              <a:rPr sz="2900" spc="60" dirty="0">
                <a:solidFill>
                  <a:srgbClr val="12239D"/>
                </a:solidFill>
                <a:latin typeface="Lucida Sans Unicode"/>
                <a:cs typeface="Lucida Sans Unicode"/>
              </a:rPr>
              <a:t>.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280121" y="1413715"/>
            <a:ext cx="6544309" cy="8873490"/>
            <a:chOff x="9280121" y="1413715"/>
            <a:chExt cx="6544309" cy="887349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31896" y="1413715"/>
              <a:ext cx="6238874" cy="887328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422965" y="5948225"/>
              <a:ext cx="6209030" cy="0"/>
            </a:xfrm>
            <a:custGeom>
              <a:avLst/>
              <a:gdLst/>
              <a:ahLst/>
              <a:cxnLst/>
              <a:rect l="l" t="t" r="r" b="b"/>
              <a:pathLst>
                <a:path w="6209030">
                  <a:moveTo>
                    <a:pt x="0" y="0"/>
                  </a:moveTo>
                  <a:lnTo>
                    <a:pt x="6208887" y="0"/>
                  </a:lnTo>
                </a:path>
              </a:pathLst>
            </a:custGeom>
            <a:ln w="38099">
              <a:solidFill>
                <a:srgbClr val="000000"/>
              </a:solidFill>
              <a:prstDash val="sys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5669945" y="5929175"/>
              <a:ext cx="11430" cy="38100"/>
            </a:xfrm>
            <a:custGeom>
              <a:avLst/>
              <a:gdLst/>
              <a:ahLst/>
              <a:cxnLst/>
              <a:rect l="l" t="t" r="r" b="b"/>
              <a:pathLst>
                <a:path w="11430" h="38100">
                  <a:moveTo>
                    <a:pt x="11138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11138" y="0"/>
                  </a:lnTo>
                  <a:lnTo>
                    <a:pt x="11138" y="38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280121" y="5872027"/>
              <a:ext cx="152369" cy="15239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5690604" y="5891075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>
                  <a:moveTo>
                    <a:pt x="60888" y="114299"/>
                  </a:moveTo>
                  <a:lnTo>
                    <a:pt x="53385" y="114299"/>
                  </a:lnTo>
                  <a:lnTo>
                    <a:pt x="49669" y="113933"/>
                  </a:lnTo>
                  <a:lnTo>
                    <a:pt x="14082" y="94907"/>
                  </a:lnTo>
                  <a:lnTo>
                    <a:pt x="0" y="60902"/>
                  </a:lnTo>
                  <a:lnTo>
                    <a:pt x="0" y="53397"/>
                  </a:lnTo>
                  <a:lnTo>
                    <a:pt x="19387" y="14085"/>
                  </a:lnTo>
                  <a:lnTo>
                    <a:pt x="53385" y="0"/>
                  </a:lnTo>
                  <a:lnTo>
                    <a:pt x="60888" y="0"/>
                  </a:lnTo>
                  <a:lnTo>
                    <a:pt x="100191" y="19392"/>
                  </a:lnTo>
                  <a:lnTo>
                    <a:pt x="114274" y="53397"/>
                  </a:lnTo>
                  <a:lnTo>
                    <a:pt x="114274" y="57149"/>
                  </a:lnTo>
                  <a:lnTo>
                    <a:pt x="114274" y="60902"/>
                  </a:lnTo>
                  <a:lnTo>
                    <a:pt x="94886" y="100214"/>
                  </a:lnTo>
                  <a:lnTo>
                    <a:pt x="64604" y="113933"/>
                  </a:lnTo>
                  <a:lnTo>
                    <a:pt x="60888" y="1142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90604" y="5891075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>
                  <a:moveTo>
                    <a:pt x="114274" y="57149"/>
                  </a:moveTo>
                  <a:lnTo>
                    <a:pt x="100191" y="94907"/>
                  </a:lnTo>
                  <a:lnTo>
                    <a:pt x="88880" y="104668"/>
                  </a:lnTo>
                  <a:lnTo>
                    <a:pt x="85761" y="106753"/>
                  </a:lnTo>
                  <a:lnTo>
                    <a:pt x="57137" y="114299"/>
                  </a:lnTo>
                  <a:lnTo>
                    <a:pt x="53385" y="114299"/>
                  </a:lnTo>
                  <a:lnTo>
                    <a:pt x="49669" y="113933"/>
                  </a:lnTo>
                  <a:lnTo>
                    <a:pt x="45990" y="113201"/>
                  </a:lnTo>
                  <a:lnTo>
                    <a:pt x="42310" y="112469"/>
                  </a:lnTo>
                  <a:lnTo>
                    <a:pt x="25393" y="104668"/>
                  </a:lnTo>
                  <a:lnTo>
                    <a:pt x="22274" y="102583"/>
                  </a:lnTo>
                  <a:lnTo>
                    <a:pt x="9629" y="88900"/>
                  </a:lnTo>
                  <a:lnTo>
                    <a:pt x="7545" y="85780"/>
                  </a:lnTo>
                  <a:lnTo>
                    <a:pt x="0" y="57149"/>
                  </a:lnTo>
                  <a:lnTo>
                    <a:pt x="0" y="53397"/>
                  </a:lnTo>
                  <a:lnTo>
                    <a:pt x="365" y="49681"/>
                  </a:lnTo>
                  <a:lnTo>
                    <a:pt x="1097" y="46000"/>
                  </a:lnTo>
                  <a:lnTo>
                    <a:pt x="1829" y="42320"/>
                  </a:lnTo>
                  <a:lnTo>
                    <a:pt x="9629" y="25399"/>
                  </a:lnTo>
                  <a:lnTo>
                    <a:pt x="11713" y="22279"/>
                  </a:lnTo>
                  <a:lnTo>
                    <a:pt x="45990" y="1098"/>
                  </a:lnTo>
                  <a:lnTo>
                    <a:pt x="49669" y="366"/>
                  </a:lnTo>
                  <a:lnTo>
                    <a:pt x="53385" y="0"/>
                  </a:lnTo>
                  <a:lnTo>
                    <a:pt x="57137" y="0"/>
                  </a:lnTo>
                  <a:lnTo>
                    <a:pt x="60888" y="0"/>
                  </a:lnTo>
                  <a:lnTo>
                    <a:pt x="64604" y="366"/>
                  </a:lnTo>
                  <a:lnTo>
                    <a:pt x="68283" y="1098"/>
                  </a:lnTo>
                  <a:lnTo>
                    <a:pt x="71963" y="1830"/>
                  </a:lnTo>
                  <a:lnTo>
                    <a:pt x="104644" y="25399"/>
                  </a:lnTo>
                  <a:lnTo>
                    <a:pt x="113176" y="46000"/>
                  </a:lnTo>
                  <a:lnTo>
                    <a:pt x="113908" y="49681"/>
                  </a:lnTo>
                  <a:lnTo>
                    <a:pt x="114274" y="53397"/>
                  </a:lnTo>
                  <a:lnTo>
                    <a:pt x="114274" y="57149"/>
                  </a:lnTo>
                  <a:close/>
                </a:path>
              </a:pathLst>
            </a:custGeom>
            <a:ln w="3809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6342940" y="3584178"/>
            <a:ext cx="1541780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800" spc="-210" dirty="0">
                <a:solidFill>
                  <a:srgbClr val="958AB5"/>
                </a:solidFill>
                <a:latin typeface="Lucida Sans Unicode"/>
                <a:cs typeface="Lucida Sans Unicode"/>
              </a:rPr>
              <a:t>79.5</a:t>
            </a:r>
            <a:r>
              <a:rPr sz="3800" spc="-160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3800" spc="-60" dirty="0">
                <a:solidFill>
                  <a:srgbClr val="958AB5"/>
                </a:solidFill>
                <a:latin typeface="Lucida Sans Unicode"/>
                <a:cs typeface="Lucida Sans Unicode"/>
              </a:rPr>
              <a:t>M</a:t>
            </a:r>
            <a:endParaRPr sz="38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583248" y="172385"/>
            <a:ext cx="16478250" cy="34461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705610">
              <a:lnSpc>
                <a:spcPct val="122400"/>
              </a:lnSpc>
              <a:spcBef>
                <a:spcPts val="100"/>
              </a:spcBef>
            </a:pPr>
            <a:r>
              <a:rPr sz="2400" spc="-295" dirty="0">
                <a:latin typeface="Lucida Sans Unicode"/>
                <a:cs typeface="Lucida Sans Unicode"/>
              </a:rPr>
              <a:t>7.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Get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30" dirty="0">
                <a:latin typeface="Lucida Sans Unicode"/>
                <a:cs typeface="Lucida Sans Unicode"/>
              </a:rPr>
              <a:t>the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complete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90" dirty="0">
                <a:latin typeface="Lucida Sans Unicode"/>
                <a:cs typeface="Lucida Sans Unicode"/>
              </a:rPr>
              <a:t>report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90" dirty="0">
                <a:latin typeface="Lucida Sans Unicode"/>
                <a:cs typeface="Lucida Sans Unicode"/>
              </a:rPr>
              <a:t>of</a:t>
            </a:r>
            <a:r>
              <a:rPr sz="2400" spc="-300" dirty="0">
                <a:latin typeface="Lucida Sans Unicode"/>
                <a:cs typeface="Lucida Sans Unicode"/>
              </a:rPr>
              <a:t> </a:t>
            </a:r>
            <a:r>
              <a:rPr sz="2400" spc="-30" dirty="0">
                <a:latin typeface="Lucida Sans Unicode"/>
                <a:cs typeface="Lucida Sans Unicode"/>
              </a:rPr>
              <a:t>the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75" dirty="0">
                <a:latin typeface="Lucida Sans Unicode"/>
                <a:cs typeface="Lucida Sans Unicode"/>
              </a:rPr>
              <a:t>Gross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25" dirty="0">
                <a:latin typeface="Lucida Sans Unicode"/>
                <a:cs typeface="Lucida Sans Unicode"/>
              </a:rPr>
              <a:t>sales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amount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135" dirty="0">
                <a:latin typeface="Lucida Sans Unicode"/>
                <a:cs typeface="Lucida Sans Unicode"/>
              </a:rPr>
              <a:t>for</a:t>
            </a:r>
            <a:r>
              <a:rPr sz="2400" spc="-300" dirty="0">
                <a:latin typeface="Lucida Sans Unicode"/>
                <a:cs typeface="Lucida Sans Unicode"/>
              </a:rPr>
              <a:t> </a:t>
            </a:r>
            <a:r>
              <a:rPr sz="2400" spc="-30" dirty="0">
                <a:latin typeface="Lucida Sans Unicode"/>
                <a:cs typeface="Lucida Sans Unicode"/>
              </a:rPr>
              <a:t>the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35" dirty="0">
                <a:latin typeface="Lucida Sans Unicode"/>
                <a:cs typeface="Lucida Sans Unicode"/>
              </a:rPr>
              <a:t>customer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130" dirty="0">
                <a:latin typeface="Lucida Sans Unicode"/>
                <a:cs typeface="Lucida Sans Unicode"/>
              </a:rPr>
              <a:t>“Atliq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120" dirty="0">
                <a:latin typeface="Lucida Sans Unicode"/>
                <a:cs typeface="Lucida Sans Unicode"/>
              </a:rPr>
              <a:t>Exclusive”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135" dirty="0">
                <a:latin typeface="Lucida Sans Unicode"/>
                <a:cs typeface="Lucida Sans Unicode"/>
              </a:rPr>
              <a:t>for</a:t>
            </a:r>
            <a:r>
              <a:rPr sz="2400" spc="-300" dirty="0">
                <a:latin typeface="Lucida Sans Unicode"/>
                <a:cs typeface="Lucida Sans Unicode"/>
              </a:rPr>
              <a:t> </a:t>
            </a:r>
            <a:r>
              <a:rPr sz="2400" spc="85" dirty="0">
                <a:latin typeface="Lucida Sans Unicode"/>
                <a:cs typeface="Lucida Sans Unicode"/>
              </a:rPr>
              <a:t>each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90" dirty="0">
                <a:latin typeface="Lucida Sans Unicode"/>
                <a:cs typeface="Lucida Sans Unicode"/>
              </a:rPr>
              <a:t>month.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20" dirty="0">
                <a:latin typeface="Lucida Sans Unicode"/>
                <a:cs typeface="Lucida Sans Unicode"/>
              </a:rPr>
              <a:t>This </a:t>
            </a:r>
            <a:r>
              <a:rPr sz="2400" spc="-40" dirty="0">
                <a:latin typeface="Lucida Sans Unicode"/>
                <a:cs typeface="Lucida Sans Unicode"/>
              </a:rPr>
              <a:t>analysis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50" dirty="0">
                <a:latin typeface="Lucida Sans Unicode"/>
                <a:cs typeface="Lucida Sans Unicode"/>
              </a:rPr>
              <a:t>helps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50" dirty="0">
                <a:latin typeface="Lucida Sans Unicode"/>
                <a:cs typeface="Lucida Sans Unicode"/>
              </a:rPr>
              <a:t>to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get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110" dirty="0">
                <a:latin typeface="Lucida Sans Unicode"/>
                <a:cs typeface="Lucida Sans Unicode"/>
              </a:rPr>
              <a:t>an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idea</a:t>
            </a:r>
            <a:r>
              <a:rPr sz="2400" spc="-300" dirty="0">
                <a:latin typeface="Lucida Sans Unicode"/>
                <a:cs typeface="Lucida Sans Unicode"/>
              </a:rPr>
              <a:t> </a:t>
            </a:r>
            <a:r>
              <a:rPr sz="2400" spc="-90" dirty="0">
                <a:latin typeface="Lucida Sans Unicode"/>
                <a:cs typeface="Lucida Sans Unicode"/>
              </a:rPr>
              <a:t>of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65" dirty="0">
                <a:latin typeface="Lucida Sans Unicode"/>
                <a:cs typeface="Lucida Sans Unicode"/>
              </a:rPr>
              <a:t>low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70" dirty="0">
                <a:latin typeface="Lucida Sans Unicode"/>
                <a:cs typeface="Lucida Sans Unicode"/>
              </a:rPr>
              <a:t>and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114" dirty="0">
                <a:latin typeface="Lucida Sans Unicode"/>
                <a:cs typeface="Lucida Sans Unicode"/>
              </a:rPr>
              <a:t>high-</a:t>
            </a:r>
            <a:r>
              <a:rPr sz="2400" spc="-85" dirty="0">
                <a:latin typeface="Lucida Sans Unicode"/>
                <a:cs typeface="Lucida Sans Unicode"/>
              </a:rPr>
              <a:t>performing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40" dirty="0">
                <a:latin typeface="Lucida Sans Unicode"/>
                <a:cs typeface="Lucida Sans Unicode"/>
              </a:rPr>
              <a:t>months</a:t>
            </a:r>
            <a:r>
              <a:rPr sz="2400" spc="-300" dirty="0">
                <a:latin typeface="Lucida Sans Unicode"/>
                <a:cs typeface="Lucida Sans Unicode"/>
              </a:rPr>
              <a:t> </a:t>
            </a:r>
            <a:r>
              <a:rPr sz="2400" spc="70" dirty="0">
                <a:latin typeface="Lucida Sans Unicode"/>
                <a:cs typeface="Lucida Sans Unicode"/>
              </a:rPr>
              <a:t>and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35" dirty="0">
                <a:latin typeface="Lucida Sans Unicode"/>
                <a:cs typeface="Lucida Sans Unicode"/>
              </a:rPr>
              <a:t>take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50" dirty="0">
                <a:latin typeface="Lucida Sans Unicode"/>
                <a:cs typeface="Lucida Sans Unicode"/>
              </a:rPr>
              <a:t>strategic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95" dirty="0">
                <a:latin typeface="Lucida Sans Unicode"/>
                <a:cs typeface="Lucida Sans Unicode"/>
              </a:rPr>
              <a:t>decisions.</a:t>
            </a:r>
            <a:r>
              <a:rPr sz="2400" spc="-305" dirty="0">
                <a:latin typeface="Lucida Sans Unicode"/>
                <a:cs typeface="Lucida Sans Unicode"/>
              </a:rPr>
              <a:t> </a:t>
            </a:r>
            <a:r>
              <a:rPr sz="2400" spc="-95" dirty="0">
                <a:latin typeface="Lucida Sans Unicode"/>
                <a:cs typeface="Lucida Sans Unicode"/>
              </a:rPr>
              <a:t>The</a:t>
            </a:r>
            <a:r>
              <a:rPr sz="2400" spc="-300" dirty="0">
                <a:latin typeface="Lucida Sans Unicode"/>
                <a:cs typeface="Lucida Sans Unicode"/>
              </a:rPr>
              <a:t> </a:t>
            </a:r>
            <a:r>
              <a:rPr sz="2400" spc="-20" dirty="0">
                <a:latin typeface="Lucida Sans Unicode"/>
                <a:cs typeface="Lucida Sans Unicode"/>
              </a:rPr>
              <a:t>final </a:t>
            </a:r>
            <a:r>
              <a:rPr sz="2400" spc="-90" dirty="0">
                <a:latin typeface="Lucida Sans Unicode"/>
                <a:cs typeface="Lucida Sans Unicode"/>
              </a:rPr>
              <a:t>report</a:t>
            </a:r>
            <a:r>
              <a:rPr sz="2400" spc="-295" dirty="0">
                <a:latin typeface="Lucida Sans Unicode"/>
                <a:cs typeface="Lucida Sans Unicode"/>
              </a:rPr>
              <a:t> </a:t>
            </a:r>
            <a:r>
              <a:rPr sz="2400" spc="-40" dirty="0">
                <a:latin typeface="Lucida Sans Unicode"/>
                <a:cs typeface="Lucida Sans Unicode"/>
              </a:rPr>
              <a:t>contains</a:t>
            </a:r>
            <a:r>
              <a:rPr sz="2400" spc="-295" dirty="0">
                <a:latin typeface="Lucida Sans Unicode"/>
                <a:cs typeface="Lucida Sans Unicode"/>
              </a:rPr>
              <a:t> </a:t>
            </a:r>
            <a:r>
              <a:rPr sz="2400" spc="-30" dirty="0">
                <a:latin typeface="Lucida Sans Unicode"/>
                <a:cs typeface="Lucida Sans Unicode"/>
              </a:rPr>
              <a:t>these</a:t>
            </a:r>
            <a:r>
              <a:rPr sz="2400" spc="-295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columns:</a:t>
            </a:r>
            <a:endParaRPr sz="2400">
              <a:latin typeface="Lucida Sans Unicode"/>
              <a:cs typeface="Lucida Sans Unicode"/>
            </a:endParaRPr>
          </a:p>
          <a:p>
            <a:pPr marL="5132070" marR="10571480" indent="-135255">
              <a:lnSpc>
                <a:spcPct val="122400"/>
              </a:lnSpc>
            </a:pPr>
            <a:r>
              <a:rPr sz="2400" spc="-75" dirty="0">
                <a:solidFill>
                  <a:srgbClr val="958AB5"/>
                </a:solidFill>
                <a:latin typeface="Lucida Sans Unicode"/>
                <a:cs typeface="Lucida Sans Unicode"/>
              </a:rPr>
              <a:t>Month </a:t>
            </a:r>
            <a:r>
              <a:rPr sz="2400" spc="-20" dirty="0">
                <a:solidFill>
                  <a:srgbClr val="958AB5"/>
                </a:solidFill>
                <a:latin typeface="Lucida Sans Unicode"/>
                <a:cs typeface="Lucida Sans Unicode"/>
              </a:rPr>
              <a:t>Year</a:t>
            </a:r>
            <a:endParaRPr sz="2400">
              <a:latin typeface="Lucida Sans Unicode"/>
              <a:cs typeface="Lucida Sans Unicode"/>
            </a:endParaRPr>
          </a:p>
          <a:p>
            <a:pPr marL="4121150">
              <a:lnSpc>
                <a:spcPct val="100000"/>
              </a:lnSpc>
              <a:spcBef>
                <a:spcPts val="645"/>
              </a:spcBef>
            </a:pPr>
            <a:r>
              <a:rPr sz="2400" spc="-75" dirty="0">
                <a:solidFill>
                  <a:srgbClr val="958AB5"/>
                </a:solidFill>
                <a:latin typeface="Lucida Sans Unicode"/>
                <a:cs typeface="Lucida Sans Unicode"/>
              </a:rPr>
              <a:t>Gross</a:t>
            </a:r>
            <a:r>
              <a:rPr sz="2400" spc="-300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400" spc="-25" dirty="0">
                <a:solidFill>
                  <a:srgbClr val="958AB5"/>
                </a:solidFill>
                <a:latin typeface="Lucida Sans Unicode"/>
                <a:cs typeface="Lucida Sans Unicode"/>
              </a:rPr>
              <a:t>sales</a:t>
            </a:r>
            <a:r>
              <a:rPr sz="2400" spc="-295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400" spc="-10" dirty="0">
                <a:solidFill>
                  <a:srgbClr val="958AB5"/>
                </a:solidFill>
                <a:latin typeface="Lucida Sans Unicode"/>
                <a:cs typeface="Lucida Sans Unicode"/>
              </a:rPr>
              <a:t>Amount</a:t>
            </a:r>
            <a:endParaRPr sz="2400">
              <a:latin typeface="Lucida Sans Unicode"/>
              <a:cs typeface="Lucida Sans Unicode"/>
            </a:endParaRPr>
          </a:p>
          <a:p>
            <a:pPr marR="5080" algn="r">
              <a:lnSpc>
                <a:spcPct val="100000"/>
              </a:lnSpc>
              <a:spcBef>
                <a:spcPts val="1220"/>
              </a:spcBef>
            </a:pPr>
            <a:r>
              <a:rPr sz="3800" b="1" dirty="0">
                <a:solidFill>
                  <a:srgbClr val="12239D"/>
                </a:solidFill>
                <a:latin typeface="Trebuchet MS"/>
                <a:cs typeface="Trebuchet MS"/>
              </a:rPr>
              <a:t>FY</a:t>
            </a:r>
            <a:r>
              <a:rPr sz="3800" b="1" spc="-29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3800" b="1" spc="65" dirty="0">
                <a:solidFill>
                  <a:srgbClr val="12239D"/>
                </a:solidFill>
                <a:latin typeface="Trebuchet MS"/>
                <a:cs typeface="Trebuchet MS"/>
              </a:rPr>
              <a:t>2020</a:t>
            </a:r>
            <a:endParaRPr sz="38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214543" y="7184627"/>
            <a:ext cx="1798955" cy="1164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1280">
              <a:lnSpc>
                <a:spcPts val="4540"/>
              </a:lnSpc>
              <a:spcBef>
                <a:spcPts val="100"/>
              </a:spcBef>
            </a:pPr>
            <a:r>
              <a:rPr sz="3800" b="1" spc="-10" dirty="0">
                <a:solidFill>
                  <a:srgbClr val="12239D"/>
                </a:solidFill>
                <a:latin typeface="Trebuchet MS"/>
                <a:cs typeface="Trebuchet MS"/>
              </a:rPr>
              <a:t>FY2021</a:t>
            </a:r>
            <a:endParaRPr sz="3800">
              <a:latin typeface="Trebuchet MS"/>
              <a:cs typeface="Trebuchet MS"/>
            </a:endParaRPr>
          </a:p>
          <a:p>
            <a:pPr marL="12700">
              <a:lnSpc>
                <a:spcPts val="4420"/>
              </a:lnSpc>
            </a:pPr>
            <a:r>
              <a:rPr sz="3700" spc="-175" dirty="0">
                <a:solidFill>
                  <a:srgbClr val="958AB5"/>
                </a:solidFill>
                <a:latin typeface="Lucida Sans Unicode"/>
                <a:cs typeface="Lucida Sans Unicode"/>
              </a:rPr>
              <a:t>224.4</a:t>
            </a:r>
            <a:r>
              <a:rPr sz="3700" spc="-150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3700" spc="-50" dirty="0">
                <a:solidFill>
                  <a:srgbClr val="958AB5"/>
                </a:solidFill>
                <a:latin typeface="Lucida Sans Unicode"/>
                <a:cs typeface="Lucida Sans Unicode"/>
              </a:rPr>
              <a:t>M</a:t>
            </a:r>
            <a:endParaRPr sz="3700">
              <a:latin typeface="Lucida Sans Unicode"/>
              <a:cs typeface="Lucida Sans Unicode"/>
            </a:endParaRPr>
          </a:p>
        </p:txBody>
      </p:sp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360132" y="4606397"/>
            <a:ext cx="133350" cy="13334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360132" y="5692246"/>
            <a:ext cx="133350" cy="13334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360132" y="6778097"/>
            <a:ext cx="133350" cy="133349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2669475" y="3256343"/>
            <a:ext cx="6282690" cy="4342130"/>
          </a:xfrm>
          <a:prstGeom prst="rect">
            <a:avLst/>
          </a:prstGeom>
        </p:spPr>
        <p:txBody>
          <a:bodyPr vert="horz" wrap="square" lIns="0" tIns="340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80"/>
              </a:spcBef>
            </a:pPr>
            <a:r>
              <a:rPr sz="3800" b="1" spc="200" dirty="0">
                <a:latin typeface="Trebuchet MS"/>
                <a:cs typeface="Trebuchet MS"/>
              </a:rPr>
              <a:t>Insights:</a:t>
            </a:r>
            <a:endParaRPr sz="3800">
              <a:latin typeface="Trebuchet MS"/>
              <a:cs typeface="Trebuchet MS"/>
            </a:endParaRPr>
          </a:p>
          <a:p>
            <a:pPr marL="13970" marR="161290">
              <a:lnSpc>
                <a:spcPct val="122800"/>
              </a:lnSpc>
              <a:spcBef>
                <a:spcPts val="1195"/>
              </a:spcBef>
            </a:pP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dirty="0">
                <a:solidFill>
                  <a:srgbClr val="12239D"/>
                </a:solidFill>
                <a:latin typeface="Trebuchet MS"/>
                <a:cs typeface="Trebuchet MS"/>
              </a:rPr>
              <a:t>lowest</a:t>
            </a:r>
            <a:r>
              <a:rPr sz="2900" b="1" spc="-30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Gross</a:t>
            </a:r>
            <a:r>
              <a:rPr sz="2900" spc="-34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sales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total</a:t>
            </a:r>
            <a:r>
              <a:rPr sz="2900" spc="-34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45" dirty="0">
                <a:solidFill>
                  <a:srgbClr val="12239D"/>
                </a:solidFill>
                <a:latin typeface="Lucida Sans Unicode"/>
                <a:cs typeface="Lucida Sans Unicode"/>
              </a:rPr>
              <a:t>for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both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fiscal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12239D"/>
                </a:solidFill>
                <a:latin typeface="Lucida Sans Unicode"/>
                <a:cs typeface="Lucida Sans Unicode"/>
              </a:rPr>
              <a:t>years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4" dirty="0">
                <a:solidFill>
                  <a:srgbClr val="12239D"/>
                </a:solidFill>
                <a:latin typeface="Lucida Sans Unicode"/>
                <a:cs typeface="Lucida Sans Unicode"/>
              </a:rPr>
              <a:t>is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in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170" dirty="0">
                <a:solidFill>
                  <a:srgbClr val="12239D"/>
                </a:solidFill>
                <a:latin typeface="Trebuchet MS"/>
                <a:cs typeface="Trebuchet MS"/>
              </a:rPr>
              <a:t>March</a:t>
            </a:r>
            <a:r>
              <a:rPr sz="2900" b="1" spc="-50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-10" dirty="0">
                <a:solidFill>
                  <a:srgbClr val="12239D"/>
                </a:solidFill>
                <a:latin typeface="Trebuchet MS"/>
                <a:cs typeface="Trebuchet MS"/>
              </a:rPr>
              <a:t>(2020)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.</a:t>
            </a:r>
            <a:endParaRPr sz="2900">
              <a:latin typeface="Lucida Sans Unicode"/>
              <a:cs typeface="Lucida Sans Unicode"/>
            </a:endParaRPr>
          </a:p>
          <a:p>
            <a:pPr marL="13970" marR="5080">
              <a:lnSpc>
                <a:spcPct val="122800"/>
              </a:lnSpc>
            </a:pP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90" dirty="0">
                <a:solidFill>
                  <a:srgbClr val="12239D"/>
                </a:solidFill>
                <a:latin typeface="Trebuchet MS"/>
                <a:cs typeface="Trebuchet MS"/>
              </a:rPr>
              <a:t>highest</a:t>
            </a:r>
            <a:r>
              <a:rPr sz="2900" b="1" spc="-51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Gross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sales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total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45" dirty="0">
                <a:solidFill>
                  <a:srgbClr val="12239D"/>
                </a:solidFill>
                <a:latin typeface="Lucida Sans Unicode"/>
                <a:cs typeface="Lucida Sans Unicode"/>
              </a:rPr>
              <a:t>for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both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fiscal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12239D"/>
                </a:solidFill>
                <a:latin typeface="Lucida Sans Unicode"/>
                <a:cs typeface="Lucida Sans Unicode"/>
              </a:rPr>
              <a:t>years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4" dirty="0">
                <a:solidFill>
                  <a:srgbClr val="12239D"/>
                </a:solidFill>
                <a:latin typeface="Lucida Sans Unicode"/>
                <a:cs typeface="Lucida Sans Unicode"/>
              </a:rPr>
              <a:t>is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in</a:t>
            </a:r>
            <a:r>
              <a:rPr sz="2900" spc="-5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110" dirty="0">
                <a:solidFill>
                  <a:srgbClr val="12239D"/>
                </a:solidFill>
                <a:latin typeface="Trebuchet MS"/>
                <a:cs typeface="Trebuchet MS"/>
              </a:rPr>
              <a:t>November</a:t>
            </a:r>
            <a:r>
              <a:rPr sz="2900" b="1" spc="-50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-10" dirty="0">
                <a:solidFill>
                  <a:srgbClr val="12239D"/>
                </a:solidFill>
                <a:latin typeface="Trebuchet MS"/>
                <a:cs typeface="Trebuchet MS"/>
              </a:rPr>
              <a:t>(2020)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.</a:t>
            </a:r>
            <a:endParaRPr sz="2900">
              <a:latin typeface="Lucida Sans Unicode"/>
              <a:cs typeface="Lucida Sans Unicode"/>
            </a:endParaRPr>
          </a:p>
          <a:p>
            <a:pPr marL="13970" marR="6350">
              <a:lnSpc>
                <a:spcPct val="122800"/>
              </a:lnSpc>
              <a:spcBef>
                <a:spcPts val="5"/>
              </a:spcBef>
            </a:pPr>
            <a:r>
              <a:rPr sz="2900" b="1" spc="-45" dirty="0">
                <a:solidFill>
                  <a:srgbClr val="12239D"/>
                </a:solidFill>
                <a:latin typeface="Trebuchet MS"/>
                <a:cs typeface="Trebuchet MS"/>
              </a:rPr>
              <a:t>73.8%</a:t>
            </a:r>
            <a:r>
              <a:rPr sz="2900" b="1" spc="-509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90" dirty="0">
                <a:solidFill>
                  <a:srgbClr val="12239D"/>
                </a:solidFill>
                <a:latin typeface="Lucida Sans Unicode"/>
                <a:cs typeface="Lucida Sans Unicode"/>
              </a:rPr>
              <a:t>of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total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Gross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sales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4" dirty="0">
                <a:solidFill>
                  <a:srgbClr val="12239D"/>
                </a:solidFill>
                <a:latin typeface="Lucida Sans Unicode"/>
                <a:cs typeface="Lucida Sans Unicode"/>
              </a:rPr>
              <a:t>figure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5" dirty="0">
                <a:solidFill>
                  <a:srgbClr val="12239D"/>
                </a:solidFill>
                <a:latin typeface="Lucida Sans Unicode"/>
                <a:cs typeface="Lucida Sans Unicode"/>
              </a:rPr>
              <a:t>is </a:t>
            </a: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in</a:t>
            </a:r>
            <a:r>
              <a:rPr sz="2900" spc="-40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-35" dirty="0">
                <a:solidFill>
                  <a:srgbClr val="12239D"/>
                </a:solidFill>
                <a:latin typeface="Trebuchet MS"/>
                <a:cs typeface="Trebuchet MS"/>
              </a:rPr>
              <a:t>FY</a:t>
            </a:r>
            <a:r>
              <a:rPr sz="2900" b="1" spc="-51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-295" dirty="0">
                <a:solidFill>
                  <a:srgbClr val="12239D"/>
                </a:solidFill>
                <a:latin typeface="Trebuchet MS"/>
                <a:cs typeface="Trebuchet MS"/>
              </a:rPr>
              <a:t>2021</a:t>
            </a:r>
            <a:r>
              <a:rPr sz="2900" spc="-295" dirty="0">
                <a:solidFill>
                  <a:srgbClr val="12239D"/>
                </a:solidFill>
                <a:latin typeface="Lucida Sans Unicode"/>
                <a:cs typeface="Lucida Sans Unicode"/>
              </a:rPr>
              <a:t>.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87286" y="329535"/>
            <a:ext cx="17516475" cy="6877050"/>
            <a:chOff x="387286" y="329535"/>
            <a:chExt cx="17516475" cy="68770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7286" y="329535"/>
              <a:ext cx="17516474" cy="687704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380564" y="3074734"/>
              <a:ext cx="0" cy="1047750"/>
            </a:xfrm>
            <a:custGeom>
              <a:avLst/>
              <a:gdLst/>
              <a:ahLst/>
              <a:cxnLst/>
              <a:rect l="l" t="t" r="r" b="b"/>
              <a:pathLst>
                <a:path h="1047750">
                  <a:moveTo>
                    <a:pt x="0" y="0"/>
                  </a:moveTo>
                  <a:lnTo>
                    <a:pt x="0" y="1047590"/>
                  </a:lnTo>
                </a:path>
              </a:pathLst>
            </a:custGeom>
            <a:ln w="381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04330" y="4112790"/>
              <a:ext cx="152468" cy="11456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1645979" y="1544808"/>
              <a:ext cx="693420" cy="171450"/>
            </a:xfrm>
            <a:custGeom>
              <a:avLst/>
              <a:gdLst/>
              <a:ahLst/>
              <a:cxnLst/>
              <a:rect l="l" t="t" r="r" b="b"/>
              <a:pathLst>
                <a:path w="693420" h="171450">
                  <a:moveTo>
                    <a:pt x="693377" y="171422"/>
                  </a:moveTo>
                  <a:lnTo>
                    <a:pt x="0" y="0"/>
                  </a:lnTo>
                </a:path>
              </a:pathLst>
            </a:custGeom>
            <a:ln w="3810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543586" y="1467973"/>
              <a:ext cx="125916" cy="149092"/>
            </a:xfrm>
            <a:prstGeom prst="rect">
              <a:avLst/>
            </a:prstGeom>
          </p:spPr>
        </p:pic>
      </p:grpSp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994965" y="7277979"/>
            <a:ext cx="9001123" cy="280987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4523731" y="2235446"/>
            <a:ext cx="1675764" cy="730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760" marR="5080" indent="-99695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latin typeface="Lucida Sans Unicode"/>
                <a:cs typeface="Lucida Sans Unicode"/>
              </a:rPr>
              <a:t>Lowest</a:t>
            </a:r>
            <a:r>
              <a:rPr sz="2000" spc="-80" dirty="0">
                <a:latin typeface="Lucida Sans Unicode"/>
                <a:cs typeface="Lucida Sans Unicode"/>
              </a:rPr>
              <a:t> </a:t>
            </a:r>
            <a:r>
              <a:rPr sz="2000" spc="-20" dirty="0">
                <a:latin typeface="Lucida Sans Unicode"/>
                <a:cs typeface="Lucida Sans Unicode"/>
              </a:rPr>
              <a:t>Gross </a:t>
            </a:r>
            <a:r>
              <a:rPr sz="2000" spc="55" dirty="0">
                <a:latin typeface="Lucida Sans Unicode"/>
                <a:cs typeface="Lucida Sans Unicode"/>
              </a:rPr>
              <a:t>sales</a:t>
            </a:r>
            <a:r>
              <a:rPr sz="2000" spc="-215" dirty="0">
                <a:latin typeface="Lucida Sans Unicode"/>
                <a:cs typeface="Lucida Sans Unicode"/>
              </a:rPr>
              <a:t> </a:t>
            </a:r>
            <a:r>
              <a:rPr sz="2000" b="1" spc="-20" dirty="0">
                <a:solidFill>
                  <a:srgbClr val="12239D"/>
                </a:solidFill>
                <a:latin typeface="Trebuchet MS"/>
                <a:cs typeface="Trebuchet MS"/>
              </a:rPr>
              <a:t>0.77M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468083" y="1325138"/>
            <a:ext cx="1767839" cy="730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4769" marR="5080" indent="-52705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latin typeface="Lucida Sans Unicode"/>
                <a:cs typeface="Lucida Sans Unicode"/>
              </a:rPr>
              <a:t>Highest</a:t>
            </a:r>
            <a:r>
              <a:rPr sz="2000" spc="-75" dirty="0">
                <a:latin typeface="Lucida Sans Unicode"/>
                <a:cs typeface="Lucida Sans Unicode"/>
              </a:rPr>
              <a:t> </a:t>
            </a:r>
            <a:r>
              <a:rPr sz="2000" spc="-20" dirty="0">
                <a:latin typeface="Lucida Sans Unicode"/>
                <a:cs typeface="Lucida Sans Unicode"/>
              </a:rPr>
              <a:t>Gross </a:t>
            </a:r>
            <a:r>
              <a:rPr sz="2000" spc="55" dirty="0">
                <a:latin typeface="Lucida Sans Unicode"/>
                <a:cs typeface="Lucida Sans Unicode"/>
              </a:rPr>
              <a:t>sales</a:t>
            </a:r>
            <a:r>
              <a:rPr sz="2000" spc="-100" dirty="0">
                <a:latin typeface="Lucida Sans Unicode"/>
                <a:cs typeface="Lucida Sans Unicode"/>
              </a:rPr>
              <a:t> </a:t>
            </a:r>
            <a:r>
              <a:rPr sz="2000" b="1" spc="-10" dirty="0">
                <a:solidFill>
                  <a:srgbClr val="12239D"/>
                </a:solidFill>
                <a:latin typeface="Trebuchet MS"/>
                <a:cs typeface="Trebuchet MS"/>
              </a:rPr>
              <a:t>32.25M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642480" y="8562839"/>
            <a:ext cx="133350" cy="13334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642480" y="9105764"/>
            <a:ext cx="133350" cy="133349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4943310" y="7586805"/>
            <a:ext cx="2273300" cy="2339340"/>
          </a:xfrm>
          <a:prstGeom prst="rect">
            <a:avLst/>
          </a:prstGeom>
        </p:spPr>
        <p:txBody>
          <a:bodyPr vert="horz" wrap="square" lIns="0" tIns="1282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10"/>
              </a:spcBef>
            </a:pPr>
            <a:r>
              <a:rPr sz="3800" b="1" spc="240" dirty="0">
                <a:latin typeface="Trebuchet MS"/>
                <a:cs typeface="Trebuchet MS"/>
              </a:rPr>
              <a:t>Reasons:</a:t>
            </a:r>
            <a:endParaRPr sz="3800">
              <a:latin typeface="Trebuchet MS"/>
              <a:cs typeface="Trebuchet MS"/>
            </a:endParaRPr>
          </a:p>
          <a:p>
            <a:pPr marL="22860">
              <a:lnSpc>
                <a:spcPct val="100000"/>
              </a:lnSpc>
              <a:spcBef>
                <a:spcPts val="715"/>
              </a:spcBef>
            </a:pPr>
            <a:r>
              <a:rPr sz="2900" b="1" spc="180" dirty="0">
                <a:solidFill>
                  <a:srgbClr val="12239D"/>
                </a:solidFill>
                <a:latin typeface="Trebuchet MS"/>
                <a:cs typeface="Trebuchet MS"/>
              </a:rPr>
              <a:t>COVID-</a:t>
            </a:r>
            <a:r>
              <a:rPr sz="2900" b="1" spc="-360" dirty="0">
                <a:solidFill>
                  <a:srgbClr val="12239D"/>
                </a:solidFill>
                <a:latin typeface="Trebuchet MS"/>
                <a:cs typeface="Trebuchet MS"/>
              </a:rPr>
              <a:t>19</a:t>
            </a:r>
            <a:endParaRPr sz="2900">
              <a:latin typeface="Trebuchet MS"/>
              <a:cs typeface="Trebuchet MS"/>
            </a:endParaRPr>
          </a:p>
          <a:p>
            <a:pPr marL="22860" marR="244475">
              <a:lnSpc>
                <a:spcPct val="122800"/>
              </a:lnSpc>
            </a:pPr>
            <a:r>
              <a:rPr sz="2900" spc="-45" dirty="0">
                <a:solidFill>
                  <a:srgbClr val="12239D"/>
                </a:solidFill>
                <a:latin typeface="Lucida Sans Unicode"/>
                <a:cs typeface="Lucida Sans Unicode"/>
              </a:rPr>
              <a:t>Global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Chip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shortage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87665" y="2397005"/>
            <a:ext cx="5553074" cy="322897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0519791" y="2324108"/>
            <a:ext cx="7192009" cy="7667625"/>
            <a:chOff x="10519791" y="2324108"/>
            <a:chExt cx="7192009" cy="766762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692461" y="2324108"/>
              <a:ext cx="6810374" cy="766762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662627" y="4670441"/>
              <a:ext cx="6894195" cy="0"/>
            </a:xfrm>
            <a:custGeom>
              <a:avLst/>
              <a:gdLst/>
              <a:ahLst/>
              <a:cxnLst/>
              <a:rect l="l" t="t" r="r" b="b"/>
              <a:pathLst>
                <a:path w="6894194">
                  <a:moveTo>
                    <a:pt x="0" y="0"/>
                  </a:moveTo>
                  <a:lnTo>
                    <a:pt x="6894101" y="0"/>
                  </a:lnTo>
                </a:path>
              </a:pathLst>
            </a:custGeom>
            <a:ln w="38099">
              <a:solidFill>
                <a:srgbClr val="000000"/>
              </a:solidFill>
              <a:prstDash val="sys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19791" y="4594244"/>
              <a:ext cx="152361" cy="15239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558844" y="4594244"/>
              <a:ext cx="152361" cy="152394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0662627" y="6308304"/>
              <a:ext cx="6894195" cy="0"/>
            </a:xfrm>
            <a:custGeom>
              <a:avLst/>
              <a:gdLst/>
              <a:ahLst/>
              <a:cxnLst/>
              <a:rect l="l" t="t" r="r" b="b"/>
              <a:pathLst>
                <a:path w="6894194">
                  <a:moveTo>
                    <a:pt x="0" y="0"/>
                  </a:moveTo>
                  <a:lnTo>
                    <a:pt x="6894101" y="0"/>
                  </a:lnTo>
                </a:path>
              </a:pathLst>
            </a:custGeom>
            <a:ln w="38099">
              <a:solidFill>
                <a:srgbClr val="000000"/>
              </a:solidFill>
              <a:prstDash val="sys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19791" y="6232106"/>
              <a:ext cx="152361" cy="15239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558844" y="6232106"/>
              <a:ext cx="152361" cy="152394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10662627" y="7928809"/>
              <a:ext cx="6894195" cy="0"/>
            </a:xfrm>
            <a:custGeom>
              <a:avLst/>
              <a:gdLst/>
              <a:ahLst/>
              <a:cxnLst/>
              <a:rect l="l" t="t" r="r" b="b"/>
              <a:pathLst>
                <a:path w="6894194">
                  <a:moveTo>
                    <a:pt x="0" y="0"/>
                  </a:moveTo>
                  <a:lnTo>
                    <a:pt x="6894101" y="0"/>
                  </a:lnTo>
                </a:path>
              </a:pathLst>
            </a:custGeom>
            <a:ln w="38099">
              <a:solidFill>
                <a:srgbClr val="000000"/>
              </a:solidFill>
              <a:prstDash val="sys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19791" y="7852612"/>
              <a:ext cx="152361" cy="15239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558844" y="7852612"/>
              <a:ext cx="152361" cy="152394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1749211" y="355631"/>
            <a:ext cx="14050010" cy="1701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2400" spc="-135" dirty="0">
                <a:latin typeface="Lucida Sans Unicode"/>
                <a:cs typeface="Lucida Sans Unicode"/>
              </a:rPr>
              <a:t>8.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60" dirty="0">
                <a:latin typeface="Lucida Sans Unicode"/>
                <a:cs typeface="Lucida Sans Unicode"/>
              </a:rPr>
              <a:t>which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quarter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of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spc="-125" dirty="0">
                <a:latin typeface="Lucida Sans Unicode"/>
                <a:cs typeface="Lucida Sans Unicode"/>
              </a:rPr>
              <a:t>2020,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got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75" dirty="0">
                <a:latin typeface="Lucida Sans Unicode"/>
                <a:cs typeface="Lucida Sans Unicode"/>
              </a:rPr>
              <a:t>maximum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100" dirty="0">
                <a:latin typeface="Lucida Sans Unicode"/>
                <a:cs typeface="Lucida Sans Unicode"/>
              </a:rPr>
              <a:t>total_sold_quantity?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The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final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output</a:t>
            </a:r>
            <a:r>
              <a:rPr sz="2400" spc="-105" dirty="0">
                <a:latin typeface="Lucida Sans Unicode"/>
                <a:cs typeface="Lucida Sans Unicode"/>
              </a:rPr>
              <a:t> </a:t>
            </a:r>
            <a:r>
              <a:rPr sz="2400" spc="45" dirty="0">
                <a:latin typeface="Lucida Sans Unicode"/>
                <a:cs typeface="Lucida Sans Unicode"/>
              </a:rPr>
              <a:t>contains </a:t>
            </a:r>
            <a:r>
              <a:rPr sz="2400" spc="65" dirty="0">
                <a:latin typeface="Lucida Sans Unicode"/>
                <a:cs typeface="Lucida Sans Unicode"/>
              </a:rPr>
              <a:t>these</a:t>
            </a:r>
            <a:r>
              <a:rPr sz="2400" spc="-8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fields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sorted</a:t>
            </a:r>
            <a:r>
              <a:rPr sz="2400" spc="-85" dirty="0">
                <a:latin typeface="Lucida Sans Unicode"/>
                <a:cs typeface="Lucida Sans Unicode"/>
              </a:rPr>
              <a:t> </a:t>
            </a:r>
            <a:r>
              <a:rPr sz="2400" spc="100" dirty="0">
                <a:latin typeface="Lucida Sans Unicode"/>
                <a:cs typeface="Lucida Sans Unicode"/>
              </a:rPr>
              <a:t>by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85" dirty="0">
                <a:latin typeface="Lucida Sans Unicode"/>
                <a:cs typeface="Lucida Sans Unicode"/>
              </a:rPr>
              <a:t> </a:t>
            </a:r>
            <a:r>
              <a:rPr sz="2400" spc="60" dirty="0">
                <a:latin typeface="Lucida Sans Unicode"/>
                <a:cs typeface="Lucida Sans Unicode"/>
              </a:rPr>
              <a:t>total_sold_quantity,</a:t>
            </a:r>
            <a:endParaRPr sz="2400">
              <a:latin typeface="Lucida Sans Unicode"/>
              <a:cs typeface="Lucida Sans Unicode"/>
            </a:endParaRPr>
          </a:p>
          <a:p>
            <a:pPr marL="6115685" marR="4874895" indent="894715">
              <a:lnSpc>
                <a:spcPct val="114599"/>
              </a:lnSpc>
            </a:pPr>
            <a:r>
              <a:rPr sz="2400" spc="-10" dirty="0">
                <a:solidFill>
                  <a:srgbClr val="958AB5"/>
                </a:solidFill>
                <a:latin typeface="Lucida Sans Unicode"/>
                <a:cs typeface="Lucida Sans Unicode"/>
              </a:rPr>
              <a:t>Quarter </a:t>
            </a:r>
            <a:r>
              <a:rPr sz="2400" spc="80" dirty="0">
                <a:solidFill>
                  <a:srgbClr val="958AB5"/>
                </a:solidFill>
                <a:latin typeface="Lucida Sans Unicode"/>
                <a:cs typeface="Lucida Sans Unicode"/>
              </a:rPr>
              <a:t>total_sold_quantity</a:t>
            </a:r>
            <a:endParaRPr sz="2400">
              <a:latin typeface="Lucida Sans Unicode"/>
              <a:cs typeface="Lucida Sans Unicode"/>
            </a:endParaRPr>
          </a:p>
        </p:txBody>
      </p:sp>
      <p:pic>
        <p:nvPicPr>
          <p:cNvPr id="15" name="object 15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461765" y="6421425"/>
            <a:ext cx="133350" cy="133349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3461765" y="8050200"/>
            <a:ext cx="133350" cy="133349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461765" y="9136050"/>
            <a:ext cx="133350" cy="133349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3769926" y="5368918"/>
            <a:ext cx="6799580" cy="4587240"/>
          </a:xfrm>
          <a:prstGeom prst="rect">
            <a:avLst/>
          </a:prstGeom>
        </p:spPr>
        <p:txBody>
          <a:bodyPr vert="horz" wrap="square" lIns="0" tIns="1720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5"/>
              </a:spcBef>
            </a:pPr>
            <a:r>
              <a:rPr sz="3800" b="1" spc="200" dirty="0">
                <a:latin typeface="Trebuchet MS"/>
                <a:cs typeface="Trebuchet MS"/>
              </a:rPr>
              <a:t>Insights:</a:t>
            </a:r>
            <a:endParaRPr sz="3800">
              <a:latin typeface="Trebuchet MS"/>
              <a:cs typeface="Trebuchet MS"/>
            </a:endParaRPr>
          </a:p>
          <a:p>
            <a:pPr marL="15240" marR="277495">
              <a:lnSpc>
                <a:spcPct val="122800"/>
              </a:lnSpc>
              <a:spcBef>
                <a:spcPts val="180"/>
              </a:spcBef>
            </a:pPr>
            <a:r>
              <a:rPr sz="2900" b="1" dirty="0">
                <a:solidFill>
                  <a:srgbClr val="12239D"/>
                </a:solidFill>
                <a:latin typeface="Trebuchet MS"/>
                <a:cs typeface="Trebuchet MS"/>
              </a:rPr>
              <a:t>Quarter</a:t>
            </a:r>
            <a:r>
              <a:rPr sz="2900" b="1" spc="-49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-615" dirty="0">
                <a:solidFill>
                  <a:srgbClr val="12239D"/>
                </a:solidFill>
                <a:latin typeface="Trebuchet MS"/>
                <a:cs typeface="Trebuchet MS"/>
              </a:rPr>
              <a:t>1</a:t>
            </a:r>
            <a:r>
              <a:rPr sz="2900" b="1" spc="-32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90" dirty="0">
                <a:solidFill>
                  <a:srgbClr val="12239D"/>
                </a:solidFill>
                <a:latin typeface="Lucida Sans Unicode"/>
                <a:cs typeface="Lucida Sans Unicode"/>
              </a:rPr>
              <a:t>of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20" dirty="0">
                <a:solidFill>
                  <a:srgbClr val="12239D"/>
                </a:solidFill>
                <a:latin typeface="Lucida Sans Unicode"/>
                <a:cs typeface="Lucida Sans Unicode"/>
              </a:rPr>
              <a:t>FY2020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90" dirty="0">
                <a:solidFill>
                  <a:srgbClr val="12239D"/>
                </a:solidFill>
                <a:latin typeface="Lucida Sans Unicode"/>
                <a:cs typeface="Lucida Sans Unicode"/>
              </a:rPr>
              <a:t>saw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most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units </a:t>
            </a:r>
            <a:r>
              <a:rPr sz="2900" spc="-80" dirty="0">
                <a:solidFill>
                  <a:srgbClr val="12239D"/>
                </a:solidFill>
                <a:latin typeface="Lucida Sans Unicode"/>
                <a:cs typeface="Lucida Sans Unicode"/>
              </a:rPr>
              <a:t>sold</a:t>
            </a:r>
            <a:r>
              <a:rPr sz="290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20" dirty="0">
                <a:solidFill>
                  <a:srgbClr val="12239D"/>
                </a:solidFill>
                <a:latin typeface="Lucida Sans Unicode"/>
                <a:cs typeface="Lucida Sans Unicode"/>
              </a:rPr>
              <a:t>overall,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5" dirty="0">
                <a:solidFill>
                  <a:srgbClr val="12239D"/>
                </a:solidFill>
                <a:latin typeface="Lucida Sans Unicode"/>
                <a:cs typeface="Lucida Sans Unicode"/>
              </a:rPr>
              <a:t>while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dirty="0">
                <a:solidFill>
                  <a:srgbClr val="12239D"/>
                </a:solidFill>
                <a:latin typeface="Trebuchet MS"/>
                <a:cs typeface="Trebuchet MS"/>
              </a:rPr>
              <a:t>Quarter</a:t>
            </a:r>
            <a:r>
              <a:rPr sz="2900" b="1" spc="-484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50" dirty="0">
                <a:solidFill>
                  <a:srgbClr val="12239D"/>
                </a:solidFill>
                <a:latin typeface="Trebuchet MS"/>
                <a:cs typeface="Trebuchet MS"/>
              </a:rPr>
              <a:t>3</a:t>
            </a:r>
            <a:r>
              <a:rPr sz="2900" b="1" spc="-30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90" dirty="0">
                <a:solidFill>
                  <a:srgbClr val="12239D"/>
                </a:solidFill>
                <a:latin typeface="Lucida Sans Unicode"/>
                <a:cs typeface="Lucida Sans Unicode"/>
              </a:rPr>
              <a:t>had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5" dirty="0">
                <a:solidFill>
                  <a:srgbClr val="12239D"/>
                </a:solidFill>
                <a:latin typeface="Lucida Sans Unicode"/>
                <a:cs typeface="Lucida Sans Unicode"/>
              </a:rPr>
              <a:t>the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fewest.</a:t>
            </a:r>
            <a:endParaRPr sz="2900">
              <a:latin typeface="Lucida Sans Unicode"/>
              <a:cs typeface="Lucida Sans Unicode"/>
            </a:endParaRPr>
          </a:p>
          <a:p>
            <a:pPr marL="15240" marR="5080">
              <a:lnSpc>
                <a:spcPct val="122800"/>
              </a:lnSpc>
            </a:pP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80" dirty="0">
                <a:solidFill>
                  <a:srgbClr val="12239D"/>
                </a:solidFill>
                <a:latin typeface="Lucida Sans Unicode"/>
                <a:cs typeface="Lucida Sans Unicode"/>
              </a:rPr>
              <a:t>highest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90" dirty="0">
                <a:solidFill>
                  <a:srgbClr val="12239D"/>
                </a:solidFill>
                <a:latin typeface="Lucida Sans Unicode"/>
                <a:cs typeface="Lucida Sans Unicode"/>
              </a:rPr>
              <a:t>and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5" dirty="0">
                <a:solidFill>
                  <a:srgbClr val="12239D"/>
                </a:solidFill>
                <a:latin typeface="Lucida Sans Unicode"/>
                <a:cs typeface="Lucida Sans Unicode"/>
              </a:rPr>
              <a:t>lowest</a:t>
            </a:r>
            <a:r>
              <a:rPr sz="290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70" dirty="0">
                <a:solidFill>
                  <a:srgbClr val="12239D"/>
                </a:solidFill>
                <a:latin typeface="Lucida Sans Unicode"/>
                <a:cs typeface="Lucida Sans Unicode"/>
              </a:rPr>
              <a:t>overall</a:t>
            </a:r>
            <a:r>
              <a:rPr sz="2900" spc="-37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12239D"/>
                </a:solidFill>
                <a:latin typeface="Lucida Sans Unicode"/>
                <a:cs typeface="Lucida Sans Unicode"/>
              </a:rPr>
              <a:t>sold </a:t>
            </a:r>
            <a:r>
              <a:rPr sz="2900" spc="-60" dirty="0">
                <a:solidFill>
                  <a:srgbClr val="12239D"/>
                </a:solidFill>
                <a:latin typeface="Lucida Sans Unicode"/>
                <a:cs typeface="Lucida Sans Unicode"/>
              </a:rPr>
              <a:t>quantity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4" dirty="0">
                <a:solidFill>
                  <a:srgbClr val="12239D"/>
                </a:solidFill>
                <a:latin typeface="Lucida Sans Unicode"/>
                <a:cs typeface="Lucida Sans Unicode"/>
              </a:rPr>
              <a:t>is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in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95" dirty="0">
                <a:solidFill>
                  <a:srgbClr val="12239D"/>
                </a:solidFill>
                <a:latin typeface="Trebuchet MS"/>
                <a:cs typeface="Trebuchet MS"/>
              </a:rPr>
              <a:t>December</a:t>
            </a:r>
            <a:r>
              <a:rPr sz="2900" b="1" spc="-35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90" dirty="0">
                <a:solidFill>
                  <a:srgbClr val="12239D"/>
                </a:solidFill>
                <a:latin typeface="Lucida Sans Unicode"/>
                <a:cs typeface="Lucida Sans Unicode"/>
              </a:rPr>
              <a:t>and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60" dirty="0">
                <a:solidFill>
                  <a:srgbClr val="12239D"/>
                </a:solidFill>
                <a:latin typeface="Trebuchet MS"/>
                <a:cs typeface="Trebuchet MS"/>
              </a:rPr>
              <a:t>March</a:t>
            </a:r>
            <a:r>
              <a:rPr sz="2900" spc="60" dirty="0">
                <a:solidFill>
                  <a:srgbClr val="12239D"/>
                </a:solidFill>
                <a:latin typeface="Lucida Sans Unicode"/>
                <a:cs typeface="Lucida Sans Unicode"/>
              </a:rPr>
              <a:t>. </a:t>
            </a:r>
            <a:r>
              <a:rPr sz="2900" spc="-70" dirty="0">
                <a:solidFill>
                  <a:srgbClr val="12239D"/>
                </a:solidFill>
                <a:latin typeface="Lucida Sans Unicode"/>
                <a:cs typeface="Lucida Sans Unicode"/>
              </a:rPr>
              <a:t>Quarter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19" dirty="0">
                <a:solidFill>
                  <a:srgbClr val="12239D"/>
                </a:solidFill>
                <a:latin typeface="Lucida Sans Unicode"/>
                <a:cs typeface="Lucida Sans Unicode"/>
              </a:rPr>
              <a:t>1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12239D"/>
                </a:solidFill>
                <a:latin typeface="Lucida Sans Unicode"/>
                <a:cs typeface="Lucida Sans Unicode"/>
              </a:rPr>
              <a:t>accounts</a:t>
            </a:r>
            <a:r>
              <a:rPr sz="290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45" dirty="0">
                <a:solidFill>
                  <a:srgbClr val="12239D"/>
                </a:solidFill>
                <a:latin typeface="Lucida Sans Unicode"/>
                <a:cs typeface="Lucida Sans Unicode"/>
              </a:rPr>
              <a:t>for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approximately </a:t>
            </a:r>
            <a:r>
              <a:rPr sz="2900" b="1" spc="190" dirty="0">
                <a:solidFill>
                  <a:srgbClr val="12239D"/>
                </a:solidFill>
                <a:latin typeface="Trebuchet MS"/>
                <a:cs typeface="Trebuchet MS"/>
              </a:rPr>
              <a:t>34%</a:t>
            </a:r>
            <a:r>
              <a:rPr sz="2900" b="1" spc="-34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90" dirty="0">
                <a:solidFill>
                  <a:srgbClr val="12239D"/>
                </a:solidFill>
                <a:latin typeface="Lucida Sans Unicode"/>
                <a:cs typeface="Lucida Sans Unicode"/>
              </a:rPr>
              <a:t>of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total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80" dirty="0">
                <a:solidFill>
                  <a:srgbClr val="12239D"/>
                </a:solidFill>
                <a:latin typeface="Lucida Sans Unicode"/>
                <a:cs typeface="Lucida Sans Unicode"/>
              </a:rPr>
              <a:t>sold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0" dirty="0">
                <a:solidFill>
                  <a:srgbClr val="12239D"/>
                </a:solidFill>
                <a:latin typeface="Lucida Sans Unicode"/>
                <a:cs typeface="Lucida Sans Unicode"/>
              </a:rPr>
              <a:t>quantity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45" dirty="0">
                <a:solidFill>
                  <a:srgbClr val="12239D"/>
                </a:solidFill>
                <a:latin typeface="Lucida Sans Unicode"/>
                <a:cs typeface="Lucida Sans Unicode"/>
              </a:rPr>
              <a:t>for</a:t>
            </a:r>
            <a:r>
              <a:rPr sz="2900" spc="-38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15" dirty="0">
                <a:solidFill>
                  <a:srgbClr val="12239D"/>
                </a:solidFill>
                <a:latin typeface="Lucida Sans Unicode"/>
                <a:cs typeface="Lucida Sans Unicode"/>
              </a:rPr>
              <a:t>FY2020.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704999" y="521078"/>
            <a:ext cx="14116050" cy="8734425"/>
            <a:chOff x="2704999" y="521078"/>
            <a:chExt cx="14116050" cy="87344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704999" y="521078"/>
              <a:ext cx="14116049" cy="873442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747049" y="4551989"/>
              <a:ext cx="1335405" cy="0"/>
            </a:xfrm>
            <a:custGeom>
              <a:avLst/>
              <a:gdLst/>
              <a:ahLst/>
              <a:cxnLst/>
              <a:rect l="l" t="t" r="r" b="b"/>
              <a:pathLst>
                <a:path w="1335404">
                  <a:moveTo>
                    <a:pt x="0" y="0"/>
                  </a:moveTo>
                  <a:lnTo>
                    <a:pt x="1335278" y="0"/>
                  </a:lnTo>
                </a:path>
              </a:pathLst>
            </a:custGeom>
            <a:ln w="38099">
              <a:solidFill>
                <a:srgbClr val="000000"/>
              </a:solidFill>
              <a:prstDash val="sys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120478" y="4532939"/>
              <a:ext cx="17145" cy="38100"/>
            </a:xfrm>
            <a:custGeom>
              <a:avLst/>
              <a:gdLst/>
              <a:ahLst/>
              <a:cxnLst/>
              <a:rect l="l" t="t" r="r" b="b"/>
              <a:pathLst>
                <a:path w="17145" h="38100">
                  <a:moveTo>
                    <a:pt x="16973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16973" y="0"/>
                  </a:lnTo>
                  <a:lnTo>
                    <a:pt x="16973" y="38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3997" y="4475777"/>
              <a:ext cx="152577" cy="15242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5146990" y="4494839"/>
              <a:ext cx="114935" cy="114300"/>
            </a:xfrm>
            <a:custGeom>
              <a:avLst/>
              <a:gdLst/>
              <a:ahLst/>
              <a:cxnLst/>
              <a:rect l="l" t="t" r="r" b="b"/>
              <a:pathLst>
                <a:path w="114935" h="114300">
                  <a:moveTo>
                    <a:pt x="60983" y="114299"/>
                  </a:moveTo>
                  <a:lnTo>
                    <a:pt x="53468" y="114299"/>
                  </a:lnTo>
                  <a:lnTo>
                    <a:pt x="49747" y="113933"/>
                  </a:lnTo>
                  <a:lnTo>
                    <a:pt x="14104" y="94907"/>
                  </a:lnTo>
                  <a:lnTo>
                    <a:pt x="0" y="60902"/>
                  </a:lnTo>
                  <a:lnTo>
                    <a:pt x="0" y="53397"/>
                  </a:lnTo>
                  <a:lnTo>
                    <a:pt x="19418" y="14085"/>
                  </a:lnTo>
                  <a:lnTo>
                    <a:pt x="53468" y="0"/>
                  </a:lnTo>
                  <a:lnTo>
                    <a:pt x="60983" y="0"/>
                  </a:lnTo>
                  <a:lnTo>
                    <a:pt x="100348" y="19392"/>
                  </a:lnTo>
                  <a:lnTo>
                    <a:pt x="114452" y="53397"/>
                  </a:lnTo>
                  <a:lnTo>
                    <a:pt x="114452" y="57149"/>
                  </a:lnTo>
                  <a:lnTo>
                    <a:pt x="114452" y="60902"/>
                  </a:lnTo>
                  <a:lnTo>
                    <a:pt x="95034" y="100214"/>
                  </a:lnTo>
                  <a:lnTo>
                    <a:pt x="64705" y="113933"/>
                  </a:lnTo>
                  <a:lnTo>
                    <a:pt x="60983" y="1142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146990" y="4494839"/>
              <a:ext cx="114935" cy="114300"/>
            </a:xfrm>
            <a:custGeom>
              <a:avLst/>
              <a:gdLst/>
              <a:ahLst/>
              <a:cxnLst/>
              <a:rect l="l" t="t" r="r" b="b"/>
              <a:pathLst>
                <a:path w="114935" h="114300">
                  <a:moveTo>
                    <a:pt x="114452" y="57149"/>
                  </a:moveTo>
                  <a:lnTo>
                    <a:pt x="100348" y="94907"/>
                  </a:lnTo>
                  <a:lnTo>
                    <a:pt x="89019" y="104668"/>
                  </a:lnTo>
                  <a:lnTo>
                    <a:pt x="85895" y="106753"/>
                  </a:lnTo>
                  <a:lnTo>
                    <a:pt x="57226" y="114299"/>
                  </a:lnTo>
                  <a:lnTo>
                    <a:pt x="53468" y="114299"/>
                  </a:lnTo>
                  <a:lnTo>
                    <a:pt x="49747" y="113933"/>
                  </a:lnTo>
                  <a:lnTo>
                    <a:pt x="46061" y="113201"/>
                  </a:lnTo>
                  <a:lnTo>
                    <a:pt x="42376" y="112469"/>
                  </a:lnTo>
                  <a:lnTo>
                    <a:pt x="25433" y="104668"/>
                  </a:lnTo>
                  <a:lnTo>
                    <a:pt x="22308" y="102583"/>
                  </a:lnTo>
                  <a:lnTo>
                    <a:pt x="9644" y="88900"/>
                  </a:lnTo>
                  <a:lnTo>
                    <a:pt x="7556" y="85780"/>
                  </a:lnTo>
                  <a:lnTo>
                    <a:pt x="0" y="57149"/>
                  </a:lnTo>
                  <a:lnTo>
                    <a:pt x="0" y="53397"/>
                  </a:lnTo>
                  <a:lnTo>
                    <a:pt x="366" y="49681"/>
                  </a:lnTo>
                  <a:lnTo>
                    <a:pt x="1099" y="46000"/>
                  </a:lnTo>
                  <a:lnTo>
                    <a:pt x="1832" y="42320"/>
                  </a:lnTo>
                  <a:lnTo>
                    <a:pt x="9644" y="25399"/>
                  </a:lnTo>
                  <a:lnTo>
                    <a:pt x="11731" y="22279"/>
                  </a:lnTo>
                  <a:lnTo>
                    <a:pt x="46061" y="1098"/>
                  </a:lnTo>
                  <a:lnTo>
                    <a:pt x="49747" y="366"/>
                  </a:lnTo>
                  <a:lnTo>
                    <a:pt x="53468" y="0"/>
                  </a:lnTo>
                  <a:lnTo>
                    <a:pt x="57226" y="0"/>
                  </a:lnTo>
                  <a:lnTo>
                    <a:pt x="60983" y="0"/>
                  </a:lnTo>
                  <a:lnTo>
                    <a:pt x="64705" y="366"/>
                  </a:lnTo>
                  <a:lnTo>
                    <a:pt x="68390" y="1098"/>
                  </a:lnTo>
                  <a:lnTo>
                    <a:pt x="72075" y="1830"/>
                  </a:lnTo>
                  <a:lnTo>
                    <a:pt x="104808" y="25399"/>
                  </a:lnTo>
                  <a:lnTo>
                    <a:pt x="113352" y="46000"/>
                  </a:lnTo>
                  <a:lnTo>
                    <a:pt x="114085" y="49681"/>
                  </a:lnTo>
                  <a:lnTo>
                    <a:pt x="114452" y="53397"/>
                  </a:lnTo>
                  <a:lnTo>
                    <a:pt x="114452" y="57149"/>
                  </a:lnTo>
                  <a:close/>
                </a:path>
              </a:pathLst>
            </a:custGeom>
            <a:ln w="381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747049" y="5729080"/>
              <a:ext cx="1335405" cy="0"/>
            </a:xfrm>
            <a:custGeom>
              <a:avLst/>
              <a:gdLst/>
              <a:ahLst/>
              <a:cxnLst/>
              <a:rect l="l" t="t" r="r" b="b"/>
              <a:pathLst>
                <a:path w="1335404">
                  <a:moveTo>
                    <a:pt x="0" y="0"/>
                  </a:moveTo>
                  <a:lnTo>
                    <a:pt x="1335278" y="0"/>
                  </a:lnTo>
                </a:path>
              </a:pathLst>
            </a:custGeom>
            <a:ln w="38099">
              <a:solidFill>
                <a:srgbClr val="000000"/>
              </a:solidFill>
              <a:prstDash val="sys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120478" y="5710030"/>
              <a:ext cx="17145" cy="38100"/>
            </a:xfrm>
            <a:custGeom>
              <a:avLst/>
              <a:gdLst/>
              <a:ahLst/>
              <a:cxnLst/>
              <a:rect l="l" t="t" r="r" b="b"/>
              <a:pathLst>
                <a:path w="17145" h="38100">
                  <a:moveTo>
                    <a:pt x="16973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16973" y="0"/>
                  </a:lnTo>
                  <a:lnTo>
                    <a:pt x="16973" y="38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3997" y="5652867"/>
              <a:ext cx="152577" cy="152425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5146990" y="5671930"/>
              <a:ext cx="114935" cy="114300"/>
            </a:xfrm>
            <a:custGeom>
              <a:avLst/>
              <a:gdLst/>
              <a:ahLst/>
              <a:cxnLst/>
              <a:rect l="l" t="t" r="r" b="b"/>
              <a:pathLst>
                <a:path w="114935" h="114300">
                  <a:moveTo>
                    <a:pt x="60983" y="114299"/>
                  </a:moveTo>
                  <a:lnTo>
                    <a:pt x="53468" y="114299"/>
                  </a:lnTo>
                  <a:lnTo>
                    <a:pt x="49747" y="113933"/>
                  </a:lnTo>
                  <a:lnTo>
                    <a:pt x="14104" y="94907"/>
                  </a:lnTo>
                  <a:lnTo>
                    <a:pt x="0" y="60902"/>
                  </a:lnTo>
                  <a:lnTo>
                    <a:pt x="0" y="53397"/>
                  </a:lnTo>
                  <a:lnTo>
                    <a:pt x="19418" y="14085"/>
                  </a:lnTo>
                  <a:lnTo>
                    <a:pt x="53468" y="0"/>
                  </a:lnTo>
                  <a:lnTo>
                    <a:pt x="60983" y="0"/>
                  </a:lnTo>
                  <a:lnTo>
                    <a:pt x="100348" y="19392"/>
                  </a:lnTo>
                  <a:lnTo>
                    <a:pt x="114452" y="53397"/>
                  </a:lnTo>
                  <a:lnTo>
                    <a:pt x="114452" y="57149"/>
                  </a:lnTo>
                  <a:lnTo>
                    <a:pt x="114452" y="60902"/>
                  </a:lnTo>
                  <a:lnTo>
                    <a:pt x="95034" y="100214"/>
                  </a:lnTo>
                  <a:lnTo>
                    <a:pt x="64705" y="113933"/>
                  </a:lnTo>
                  <a:lnTo>
                    <a:pt x="60983" y="1142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5146990" y="5671930"/>
              <a:ext cx="114935" cy="114300"/>
            </a:xfrm>
            <a:custGeom>
              <a:avLst/>
              <a:gdLst/>
              <a:ahLst/>
              <a:cxnLst/>
              <a:rect l="l" t="t" r="r" b="b"/>
              <a:pathLst>
                <a:path w="114935" h="114300">
                  <a:moveTo>
                    <a:pt x="114452" y="57149"/>
                  </a:moveTo>
                  <a:lnTo>
                    <a:pt x="100348" y="94907"/>
                  </a:lnTo>
                  <a:lnTo>
                    <a:pt x="89019" y="104668"/>
                  </a:lnTo>
                  <a:lnTo>
                    <a:pt x="85895" y="106753"/>
                  </a:lnTo>
                  <a:lnTo>
                    <a:pt x="57226" y="114299"/>
                  </a:lnTo>
                  <a:lnTo>
                    <a:pt x="53468" y="114299"/>
                  </a:lnTo>
                  <a:lnTo>
                    <a:pt x="49747" y="113933"/>
                  </a:lnTo>
                  <a:lnTo>
                    <a:pt x="46061" y="113201"/>
                  </a:lnTo>
                  <a:lnTo>
                    <a:pt x="42376" y="112469"/>
                  </a:lnTo>
                  <a:lnTo>
                    <a:pt x="25433" y="104668"/>
                  </a:lnTo>
                  <a:lnTo>
                    <a:pt x="22308" y="102583"/>
                  </a:lnTo>
                  <a:lnTo>
                    <a:pt x="9644" y="88900"/>
                  </a:lnTo>
                  <a:lnTo>
                    <a:pt x="7556" y="85780"/>
                  </a:lnTo>
                  <a:lnTo>
                    <a:pt x="0" y="57149"/>
                  </a:lnTo>
                  <a:lnTo>
                    <a:pt x="0" y="53397"/>
                  </a:lnTo>
                  <a:lnTo>
                    <a:pt x="366" y="49681"/>
                  </a:lnTo>
                  <a:lnTo>
                    <a:pt x="1099" y="46000"/>
                  </a:lnTo>
                  <a:lnTo>
                    <a:pt x="1832" y="42320"/>
                  </a:lnTo>
                  <a:lnTo>
                    <a:pt x="9644" y="25399"/>
                  </a:lnTo>
                  <a:lnTo>
                    <a:pt x="11731" y="22279"/>
                  </a:lnTo>
                  <a:lnTo>
                    <a:pt x="46061" y="1098"/>
                  </a:lnTo>
                  <a:lnTo>
                    <a:pt x="49747" y="366"/>
                  </a:lnTo>
                  <a:lnTo>
                    <a:pt x="53468" y="0"/>
                  </a:lnTo>
                  <a:lnTo>
                    <a:pt x="57226" y="0"/>
                  </a:lnTo>
                  <a:lnTo>
                    <a:pt x="60983" y="0"/>
                  </a:lnTo>
                  <a:lnTo>
                    <a:pt x="64705" y="366"/>
                  </a:lnTo>
                  <a:lnTo>
                    <a:pt x="68390" y="1098"/>
                  </a:lnTo>
                  <a:lnTo>
                    <a:pt x="72075" y="1830"/>
                  </a:lnTo>
                  <a:lnTo>
                    <a:pt x="104808" y="25399"/>
                  </a:lnTo>
                  <a:lnTo>
                    <a:pt x="113352" y="46000"/>
                  </a:lnTo>
                  <a:lnTo>
                    <a:pt x="114085" y="49681"/>
                  </a:lnTo>
                  <a:lnTo>
                    <a:pt x="114452" y="53397"/>
                  </a:lnTo>
                  <a:lnTo>
                    <a:pt x="114452" y="57149"/>
                  </a:lnTo>
                  <a:close/>
                </a:path>
              </a:pathLst>
            </a:custGeom>
            <a:ln w="381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747049" y="6882882"/>
              <a:ext cx="1335405" cy="0"/>
            </a:xfrm>
            <a:custGeom>
              <a:avLst/>
              <a:gdLst/>
              <a:ahLst/>
              <a:cxnLst/>
              <a:rect l="l" t="t" r="r" b="b"/>
              <a:pathLst>
                <a:path w="1335404">
                  <a:moveTo>
                    <a:pt x="0" y="0"/>
                  </a:moveTo>
                  <a:lnTo>
                    <a:pt x="1335278" y="0"/>
                  </a:lnTo>
                </a:path>
              </a:pathLst>
            </a:custGeom>
            <a:ln w="38099">
              <a:solidFill>
                <a:srgbClr val="000000"/>
              </a:solidFill>
              <a:prstDash val="sys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5120478" y="6863832"/>
              <a:ext cx="17145" cy="38100"/>
            </a:xfrm>
            <a:custGeom>
              <a:avLst/>
              <a:gdLst/>
              <a:ahLst/>
              <a:cxnLst/>
              <a:rect l="l" t="t" r="r" b="b"/>
              <a:pathLst>
                <a:path w="17145" h="38100">
                  <a:moveTo>
                    <a:pt x="16973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16973" y="0"/>
                  </a:lnTo>
                  <a:lnTo>
                    <a:pt x="16973" y="38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3997" y="6806669"/>
              <a:ext cx="152577" cy="152425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5146990" y="6825732"/>
              <a:ext cx="114935" cy="114300"/>
            </a:xfrm>
            <a:custGeom>
              <a:avLst/>
              <a:gdLst/>
              <a:ahLst/>
              <a:cxnLst/>
              <a:rect l="l" t="t" r="r" b="b"/>
              <a:pathLst>
                <a:path w="114935" h="114300">
                  <a:moveTo>
                    <a:pt x="60983" y="114299"/>
                  </a:moveTo>
                  <a:lnTo>
                    <a:pt x="53468" y="114299"/>
                  </a:lnTo>
                  <a:lnTo>
                    <a:pt x="49747" y="113933"/>
                  </a:lnTo>
                  <a:lnTo>
                    <a:pt x="14104" y="94907"/>
                  </a:lnTo>
                  <a:lnTo>
                    <a:pt x="0" y="60902"/>
                  </a:lnTo>
                  <a:lnTo>
                    <a:pt x="0" y="53397"/>
                  </a:lnTo>
                  <a:lnTo>
                    <a:pt x="19418" y="14085"/>
                  </a:lnTo>
                  <a:lnTo>
                    <a:pt x="53468" y="0"/>
                  </a:lnTo>
                  <a:lnTo>
                    <a:pt x="60983" y="0"/>
                  </a:lnTo>
                  <a:lnTo>
                    <a:pt x="100348" y="19392"/>
                  </a:lnTo>
                  <a:lnTo>
                    <a:pt x="114452" y="53397"/>
                  </a:lnTo>
                  <a:lnTo>
                    <a:pt x="114452" y="57149"/>
                  </a:lnTo>
                  <a:lnTo>
                    <a:pt x="114452" y="60902"/>
                  </a:lnTo>
                  <a:lnTo>
                    <a:pt x="95034" y="100214"/>
                  </a:lnTo>
                  <a:lnTo>
                    <a:pt x="64705" y="113933"/>
                  </a:lnTo>
                  <a:lnTo>
                    <a:pt x="60983" y="1142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146990" y="6825732"/>
              <a:ext cx="114935" cy="114300"/>
            </a:xfrm>
            <a:custGeom>
              <a:avLst/>
              <a:gdLst/>
              <a:ahLst/>
              <a:cxnLst/>
              <a:rect l="l" t="t" r="r" b="b"/>
              <a:pathLst>
                <a:path w="114935" h="114300">
                  <a:moveTo>
                    <a:pt x="114452" y="57149"/>
                  </a:moveTo>
                  <a:lnTo>
                    <a:pt x="100348" y="94907"/>
                  </a:lnTo>
                  <a:lnTo>
                    <a:pt x="89019" y="104668"/>
                  </a:lnTo>
                  <a:lnTo>
                    <a:pt x="85895" y="106753"/>
                  </a:lnTo>
                  <a:lnTo>
                    <a:pt x="57226" y="114299"/>
                  </a:lnTo>
                  <a:lnTo>
                    <a:pt x="53468" y="114299"/>
                  </a:lnTo>
                  <a:lnTo>
                    <a:pt x="49747" y="113933"/>
                  </a:lnTo>
                  <a:lnTo>
                    <a:pt x="46061" y="113201"/>
                  </a:lnTo>
                  <a:lnTo>
                    <a:pt x="42376" y="112469"/>
                  </a:lnTo>
                  <a:lnTo>
                    <a:pt x="25433" y="104668"/>
                  </a:lnTo>
                  <a:lnTo>
                    <a:pt x="22308" y="102583"/>
                  </a:lnTo>
                  <a:lnTo>
                    <a:pt x="9644" y="88900"/>
                  </a:lnTo>
                  <a:lnTo>
                    <a:pt x="7556" y="85780"/>
                  </a:lnTo>
                  <a:lnTo>
                    <a:pt x="0" y="57149"/>
                  </a:lnTo>
                  <a:lnTo>
                    <a:pt x="0" y="53397"/>
                  </a:lnTo>
                  <a:lnTo>
                    <a:pt x="366" y="49681"/>
                  </a:lnTo>
                  <a:lnTo>
                    <a:pt x="1099" y="46000"/>
                  </a:lnTo>
                  <a:lnTo>
                    <a:pt x="1832" y="42320"/>
                  </a:lnTo>
                  <a:lnTo>
                    <a:pt x="9644" y="25399"/>
                  </a:lnTo>
                  <a:lnTo>
                    <a:pt x="11731" y="22279"/>
                  </a:lnTo>
                  <a:lnTo>
                    <a:pt x="46061" y="1098"/>
                  </a:lnTo>
                  <a:lnTo>
                    <a:pt x="49747" y="366"/>
                  </a:lnTo>
                  <a:lnTo>
                    <a:pt x="53468" y="0"/>
                  </a:lnTo>
                  <a:lnTo>
                    <a:pt x="57226" y="0"/>
                  </a:lnTo>
                  <a:lnTo>
                    <a:pt x="60983" y="0"/>
                  </a:lnTo>
                  <a:lnTo>
                    <a:pt x="64705" y="366"/>
                  </a:lnTo>
                  <a:lnTo>
                    <a:pt x="68390" y="1098"/>
                  </a:lnTo>
                  <a:lnTo>
                    <a:pt x="72075" y="1830"/>
                  </a:lnTo>
                  <a:lnTo>
                    <a:pt x="104808" y="25399"/>
                  </a:lnTo>
                  <a:lnTo>
                    <a:pt x="113352" y="46000"/>
                  </a:lnTo>
                  <a:lnTo>
                    <a:pt x="114085" y="49681"/>
                  </a:lnTo>
                  <a:lnTo>
                    <a:pt x="114452" y="53397"/>
                  </a:lnTo>
                  <a:lnTo>
                    <a:pt x="114452" y="57149"/>
                  </a:lnTo>
                  <a:close/>
                </a:path>
              </a:pathLst>
            </a:custGeom>
            <a:ln w="381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7651" y="3624593"/>
            <a:ext cx="8591549" cy="30384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154113" y="2372031"/>
            <a:ext cx="6829424" cy="616267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828891" y="240971"/>
            <a:ext cx="14520544" cy="2120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2400" spc="-145" dirty="0">
                <a:latin typeface="Lucida Sans Unicode"/>
                <a:cs typeface="Lucida Sans Unicode"/>
              </a:rPr>
              <a:t>9.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95" dirty="0">
                <a:latin typeface="Lucida Sans Unicode"/>
                <a:cs typeface="Lucida Sans Unicode"/>
              </a:rPr>
              <a:t>Which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95" dirty="0">
                <a:latin typeface="Lucida Sans Unicode"/>
                <a:cs typeface="Lucida Sans Unicode"/>
              </a:rPr>
              <a:t>channel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70" dirty="0">
                <a:latin typeface="Lucida Sans Unicode"/>
                <a:cs typeface="Lucida Sans Unicode"/>
              </a:rPr>
              <a:t>helped</a:t>
            </a:r>
            <a:r>
              <a:rPr sz="2400" spc="-8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to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bring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80" dirty="0">
                <a:latin typeface="Lucida Sans Unicode"/>
                <a:cs typeface="Lucida Sans Unicode"/>
              </a:rPr>
              <a:t>more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gross</a:t>
            </a:r>
            <a:r>
              <a:rPr sz="2400" spc="-85" dirty="0">
                <a:latin typeface="Lucida Sans Unicode"/>
                <a:cs typeface="Lucida Sans Unicode"/>
              </a:rPr>
              <a:t> </a:t>
            </a:r>
            <a:r>
              <a:rPr sz="2400" spc="75" dirty="0">
                <a:latin typeface="Lucida Sans Unicode"/>
                <a:cs typeface="Lucida Sans Unicode"/>
              </a:rPr>
              <a:t>sales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fiscal</a:t>
            </a:r>
            <a:r>
              <a:rPr sz="2400" spc="-85" dirty="0">
                <a:latin typeface="Lucida Sans Unicode"/>
                <a:cs typeface="Lucida Sans Unicode"/>
              </a:rPr>
              <a:t> </a:t>
            </a:r>
            <a:r>
              <a:rPr sz="2400" spc="110" dirty="0">
                <a:latin typeface="Lucida Sans Unicode"/>
                <a:cs typeface="Lucida Sans Unicode"/>
              </a:rPr>
              <a:t>year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-265" dirty="0">
                <a:latin typeface="Lucida Sans Unicode"/>
                <a:cs typeface="Lucida Sans Unicode"/>
              </a:rPr>
              <a:t>2021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145" dirty="0">
                <a:latin typeface="Lucida Sans Unicode"/>
                <a:cs typeface="Lucida Sans Unicode"/>
              </a:rPr>
              <a:t>and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85" dirty="0">
                <a:latin typeface="Lucida Sans Unicode"/>
                <a:cs typeface="Lucida Sans Unicode"/>
              </a:rPr>
              <a:t> </a:t>
            </a:r>
            <a:r>
              <a:rPr sz="2400" spc="105" dirty="0">
                <a:latin typeface="Lucida Sans Unicode"/>
                <a:cs typeface="Lucida Sans Unicode"/>
              </a:rPr>
              <a:t>percentage</a:t>
            </a:r>
            <a:r>
              <a:rPr sz="2400" spc="-90" dirty="0">
                <a:latin typeface="Lucida Sans Unicode"/>
                <a:cs typeface="Lucida Sans Unicode"/>
              </a:rPr>
              <a:t> </a:t>
            </a:r>
            <a:r>
              <a:rPr sz="2400" spc="-25" dirty="0">
                <a:latin typeface="Lucida Sans Unicode"/>
                <a:cs typeface="Lucida Sans Unicode"/>
              </a:rPr>
              <a:t>of </a:t>
            </a:r>
            <a:r>
              <a:rPr sz="2400" dirty="0">
                <a:latin typeface="Lucida Sans Unicode"/>
                <a:cs typeface="Lucida Sans Unicode"/>
              </a:rPr>
              <a:t>contribution?</a:t>
            </a:r>
            <a:r>
              <a:rPr sz="2400" spc="-1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The</a:t>
            </a:r>
            <a:r>
              <a:rPr sz="2400" spc="-1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final</a:t>
            </a:r>
            <a:r>
              <a:rPr sz="2400" spc="-1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output</a:t>
            </a:r>
            <a:r>
              <a:rPr sz="2400" spc="-15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contains</a:t>
            </a:r>
            <a:r>
              <a:rPr sz="2400" spc="-10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these</a:t>
            </a:r>
            <a:r>
              <a:rPr sz="2400" spc="-10" dirty="0">
                <a:latin typeface="Lucida Sans Unicode"/>
                <a:cs typeface="Lucida Sans Unicode"/>
              </a:rPr>
              <a:t> fields,</a:t>
            </a:r>
            <a:endParaRPr sz="2400">
              <a:latin typeface="Lucida Sans Unicode"/>
              <a:cs typeface="Lucida Sans Unicode"/>
            </a:endParaRPr>
          </a:p>
          <a:p>
            <a:pPr marL="7092315" marR="4767580" indent="-110489" algn="ctr">
              <a:lnSpc>
                <a:spcPct val="114599"/>
              </a:lnSpc>
            </a:pPr>
            <a:r>
              <a:rPr sz="2400" spc="85" dirty="0">
                <a:solidFill>
                  <a:srgbClr val="958AB5"/>
                </a:solidFill>
                <a:latin typeface="Lucida Sans Unicode"/>
                <a:cs typeface="Lucida Sans Unicode"/>
              </a:rPr>
              <a:t>channel </a:t>
            </a:r>
            <a:r>
              <a:rPr sz="2400" spc="105" dirty="0">
                <a:solidFill>
                  <a:srgbClr val="958AB5"/>
                </a:solidFill>
                <a:latin typeface="Lucida Sans Unicode"/>
                <a:cs typeface="Lucida Sans Unicode"/>
              </a:rPr>
              <a:t>gross_sales_mln </a:t>
            </a:r>
            <a:r>
              <a:rPr sz="2400" spc="95" dirty="0">
                <a:solidFill>
                  <a:srgbClr val="958AB5"/>
                </a:solidFill>
                <a:latin typeface="Lucida Sans Unicode"/>
                <a:cs typeface="Lucida Sans Unicode"/>
              </a:rPr>
              <a:t>percentage</a:t>
            </a:r>
            <a:endParaRPr sz="24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605541" y="3036420"/>
            <a:ext cx="927735" cy="598170"/>
          </a:xfrm>
          <a:custGeom>
            <a:avLst/>
            <a:gdLst/>
            <a:ahLst/>
            <a:cxnLst/>
            <a:rect l="l" t="t" r="r" b="b"/>
            <a:pathLst>
              <a:path w="927734" h="598170">
                <a:moveTo>
                  <a:pt x="508705" y="457196"/>
                </a:moveTo>
                <a:lnTo>
                  <a:pt x="505150" y="450823"/>
                </a:lnTo>
                <a:lnTo>
                  <a:pt x="503969" y="443384"/>
                </a:lnTo>
                <a:lnTo>
                  <a:pt x="504416" y="435431"/>
                </a:lnTo>
                <a:lnTo>
                  <a:pt x="514670" y="392370"/>
                </a:lnTo>
                <a:lnTo>
                  <a:pt x="549177" y="332236"/>
                </a:lnTo>
                <a:lnTo>
                  <a:pt x="627701" y="282589"/>
                </a:lnTo>
                <a:lnTo>
                  <a:pt x="676476" y="258180"/>
                </a:lnTo>
                <a:lnTo>
                  <a:pt x="644528" y="248633"/>
                </a:lnTo>
                <a:lnTo>
                  <a:pt x="601017" y="244581"/>
                </a:lnTo>
                <a:lnTo>
                  <a:pt x="549282" y="245554"/>
                </a:lnTo>
                <a:lnTo>
                  <a:pt x="492665" y="251082"/>
                </a:lnTo>
                <a:lnTo>
                  <a:pt x="434505" y="260694"/>
                </a:lnTo>
                <a:lnTo>
                  <a:pt x="378143" y="273920"/>
                </a:lnTo>
                <a:lnTo>
                  <a:pt x="326921" y="290290"/>
                </a:lnTo>
                <a:lnTo>
                  <a:pt x="284177" y="309333"/>
                </a:lnTo>
                <a:lnTo>
                  <a:pt x="240322" y="335442"/>
                </a:lnTo>
                <a:lnTo>
                  <a:pt x="199672" y="364547"/>
                </a:lnTo>
                <a:lnTo>
                  <a:pt x="162170" y="396572"/>
                </a:lnTo>
                <a:lnTo>
                  <a:pt x="127759" y="431442"/>
                </a:lnTo>
                <a:lnTo>
                  <a:pt x="96382" y="469081"/>
                </a:lnTo>
                <a:lnTo>
                  <a:pt x="67981" y="509415"/>
                </a:lnTo>
                <a:lnTo>
                  <a:pt x="42501" y="552368"/>
                </a:lnTo>
                <a:lnTo>
                  <a:pt x="19884" y="597864"/>
                </a:lnTo>
                <a:lnTo>
                  <a:pt x="9190" y="593223"/>
                </a:lnTo>
                <a:lnTo>
                  <a:pt x="3292" y="586215"/>
                </a:lnTo>
                <a:lnTo>
                  <a:pt x="719" y="577655"/>
                </a:lnTo>
                <a:lnTo>
                  <a:pt x="0" y="568359"/>
                </a:lnTo>
                <a:lnTo>
                  <a:pt x="328" y="542601"/>
                </a:lnTo>
                <a:lnTo>
                  <a:pt x="9449" y="492614"/>
                </a:lnTo>
                <a:lnTo>
                  <a:pt x="41093" y="426506"/>
                </a:lnTo>
                <a:lnTo>
                  <a:pt x="66023" y="386856"/>
                </a:lnTo>
                <a:lnTo>
                  <a:pt x="93661" y="349520"/>
                </a:lnTo>
                <a:lnTo>
                  <a:pt x="123914" y="314446"/>
                </a:lnTo>
                <a:lnTo>
                  <a:pt x="156690" y="281580"/>
                </a:lnTo>
                <a:lnTo>
                  <a:pt x="191894" y="250871"/>
                </a:lnTo>
                <a:lnTo>
                  <a:pt x="229434" y="222267"/>
                </a:lnTo>
                <a:lnTo>
                  <a:pt x="269760" y="196016"/>
                </a:lnTo>
                <a:lnTo>
                  <a:pt x="311437" y="173868"/>
                </a:lnTo>
                <a:lnTo>
                  <a:pt x="354456" y="155910"/>
                </a:lnTo>
                <a:lnTo>
                  <a:pt x="398811" y="142229"/>
                </a:lnTo>
                <a:lnTo>
                  <a:pt x="444495" y="132912"/>
                </a:lnTo>
                <a:lnTo>
                  <a:pt x="491501" y="128044"/>
                </a:lnTo>
                <a:lnTo>
                  <a:pt x="539821" y="127713"/>
                </a:lnTo>
                <a:lnTo>
                  <a:pt x="580163" y="129833"/>
                </a:lnTo>
                <a:lnTo>
                  <a:pt x="620669" y="132668"/>
                </a:lnTo>
                <a:lnTo>
                  <a:pt x="702921" y="138946"/>
                </a:lnTo>
                <a:lnTo>
                  <a:pt x="699232" y="134458"/>
                </a:lnTo>
                <a:lnTo>
                  <a:pt x="695146" y="128496"/>
                </a:lnTo>
                <a:lnTo>
                  <a:pt x="690088" y="123336"/>
                </a:lnTo>
                <a:lnTo>
                  <a:pt x="670307" y="100606"/>
                </a:lnTo>
                <a:lnTo>
                  <a:pt x="661507" y="81541"/>
                </a:lnTo>
                <a:lnTo>
                  <a:pt x="662717" y="60537"/>
                </a:lnTo>
                <a:lnTo>
                  <a:pt x="672966" y="31987"/>
                </a:lnTo>
                <a:lnTo>
                  <a:pt x="676496" y="24430"/>
                </a:lnTo>
                <a:lnTo>
                  <a:pt x="680599" y="16820"/>
                </a:lnTo>
                <a:lnTo>
                  <a:pt x="690029" y="0"/>
                </a:lnTo>
                <a:lnTo>
                  <a:pt x="706513" y="12427"/>
                </a:lnTo>
                <a:lnTo>
                  <a:pt x="750394" y="47983"/>
                </a:lnTo>
                <a:lnTo>
                  <a:pt x="828847" y="111798"/>
                </a:lnTo>
                <a:lnTo>
                  <a:pt x="868383" y="143319"/>
                </a:lnTo>
                <a:lnTo>
                  <a:pt x="908339" y="174309"/>
                </a:lnTo>
                <a:lnTo>
                  <a:pt x="927245" y="215919"/>
                </a:lnTo>
                <a:lnTo>
                  <a:pt x="923040" y="239811"/>
                </a:lnTo>
                <a:lnTo>
                  <a:pt x="904060" y="283668"/>
                </a:lnTo>
                <a:lnTo>
                  <a:pt x="876075" y="314454"/>
                </a:lnTo>
                <a:lnTo>
                  <a:pt x="809876" y="331335"/>
                </a:lnTo>
                <a:lnTo>
                  <a:pt x="764303" y="343946"/>
                </a:lnTo>
                <a:lnTo>
                  <a:pt x="719277" y="358143"/>
                </a:lnTo>
                <a:lnTo>
                  <a:pt x="674843" y="374025"/>
                </a:lnTo>
                <a:lnTo>
                  <a:pt x="631043" y="391690"/>
                </a:lnTo>
                <a:lnTo>
                  <a:pt x="587918" y="411235"/>
                </a:lnTo>
                <a:lnTo>
                  <a:pt x="548772" y="432915"/>
                </a:lnTo>
                <a:lnTo>
                  <a:pt x="529096" y="444946"/>
                </a:lnTo>
                <a:lnTo>
                  <a:pt x="508705" y="457196"/>
                </a:lnTo>
                <a:close/>
              </a:path>
            </a:pathLst>
          </a:custGeom>
          <a:solidFill>
            <a:srgbClr val="12239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838048" y="7636433"/>
            <a:ext cx="133350" cy="1333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838048" y="9265208"/>
            <a:ext cx="133350" cy="13334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3149198" y="6286372"/>
            <a:ext cx="7306309" cy="3799204"/>
          </a:xfrm>
          <a:prstGeom prst="rect">
            <a:avLst/>
          </a:prstGeom>
        </p:spPr>
        <p:txBody>
          <a:bodyPr vert="horz" wrap="square" lIns="0" tIns="340360" rIns="0" bIns="0" rtlCol="0">
            <a:spAutoFit/>
          </a:bodyPr>
          <a:lstStyle/>
          <a:p>
            <a:pPr marL="88265">
              <a:lnSpc>
                <a:spcPct val="100000"/>
              </a:lnSpc>
              <a:spcBef>
                <a:spcPts val="2680"/>
              </a:spcBef>
            </a:pPr>
            <a:r>
              <a:rPr sz="3800" b="1" spc="200" dirty="0">
                <a:latin typeface="Trebuchet MS"/>
                <a:cs typeface="Trebuchet MS"/>
              </a:rPr>
              <a:t>Insights:</a:t>
            </a:r>
            <a:endParaRPr sz="3800">
              <a:latin typeface="Trebuchet MS"/>
              <a:cs typeface="Trebuchet MS"/>
            </a:endParaRPr>
          </a:p>
          <a:p>
            <a:pPr marL="12700" marR="5080">
              <a:lnSpc>
                <a:spcPct val="122800"/>
              </a:lnSpc>
              <a:spcBef>
                <a:spcPts val="1195"/>
              </a:spcBef>
            </a:pP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Channel:</a:t>
            </a:r>
            <a:r>
              <a:rPr sz="2900" spc="-53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-25" dirty="0">
                <a:solidFill>
                  <a:srgbClr val="12239D"/>
                </a:solidFill>
                <a:latin typeface="Trebuchet MS"/>
                <a:cs typeface="Trebuchet MS"/>
              </a:rPr>
              <a:t>"Retailer"</a:t>
            </a:r>
            <a:r>
              <a:rPr sz="2900" b="1" spc="-31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helped</a:t>
            </a:r>
            <a:r>
              <a:rPr sz="290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5" dirty="0">
                <a:solidFill>
                  <a:srgbClr val="12239D"/>
                </a:solidFill>
                <a:latin typeface="Lucida Sans Unicode"/>
                <a:cs typeface="Lucida Sans Unicode"/>
              </a:rPr>
              <a:t>bring</a:t>
            </a:r>
            <a:r>
              <a:rPr sz="290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maximum sales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55" dirty="0">
                <a:solidFill>
                  <a:srgbClr val="12239D"/>
                </a:solidFill>
                <a:latin typeface="Lucida Sans Unicode"/>
                <a:cs typeface="Lucida Sans Unicode"/>
              </a:rPr>
              <a:t>to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65" dirty="0">
                <a:solidFill>
                  <a:srgbClr val="12239D"/>
                </a:solidFill>
                <a:latin typeface="Lucida Sans Unicode"/>
                <a:cs typeface="Lucida Sans Unicode"/>
              </a:rPr>
              <a:t>company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0" dirty="0">
                <a:solidFill>
                  <a:srgbClr val="12239D"/>
                </a:solidFill>
                <a:latin typeface="Lucida Sans Unicode"/>
                <a:cs typeface="Lucida Sans Unicode"/>
              </a:rPr>
              <a:t>with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-105" dirty="0">
                <a:solidFill>
                  <a:srgbClr val="12239D"/>
                </a:solidFill>
                <a:latin typeface="Trebuchet MS"/>
                <a:cs typeface="Trebuchet MS"/>
              </a:rPr>
              <a:t>73.22%</a:t>
            </a:r>
            <a:r>
              <a:rPr sz="2900" b="1" spc="-35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135" dirty="0">
                <a:solidFill>
                  <a:srgbClr val="12239D"/>
                </a:solidFill>
                <a:latin typeface="Lucida Sans Unicode"/>
                <a:cs typeface="Lucida Sans Unicode"/>
              </a:rPr>
              <a:t>as</a:t>
            </a:r>
            <a:r>
              <a:rPr sz="2900" spc="-39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25" dirty="0">
                <a:solidFill>
                  <a:srgbClr val="12239D"/>
                </a:solidFill>
                <a:latin typeface="Lucida Sans Unicode"/>
                <a:cs typeface="Lucida Sans Unicode"/>
              </a:rPr>
              <a:t>the </a:t>
            </a: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contribution</a:t>
            </a:r>
            <a:r>
              <a:rPr sz="2900" spc="-30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percentage.</a:t>
            </a:r>
            <a:endParaRPr sz="2900">
              <a:latin typeface="Lucida Sans Unicode"/>
              <a:cs typeface="Lucida Sans Unicode"/>
            </a:endParaRPr>
          </a:p>
          <a:p>
            <a:pPr marL="12700" marR="785495">
              <a:lnSpc>
                <a:spcPct val="122800"/>
              </a:lnSpc>
            </a:pPr>
            <a:r>
              <a:rPr sz="2900" spc="-65" dirty="0">
                <a:solidFill>
                  <a:srgbClr val="12239D"/>
                </a:solidFill>
                <a:latin typeface="Lucida Sans Unicode"/>
                <a:cs typeface="Lucida Sans Unicode"/>
              </a:rPr>
              <a:t>Channel: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dirty="0">
                <a:solidFill>
                  <a:srgbClr val="12239D"/>
                </a:solidFill>
                <a:latin typeface="Trebuchet MS"/>
                <a:cs typeface="Trebuchet MS"/>
              </a:rPr>
              <a:t>"Distributor"</a:t>
            </a:r>
            <a:r>
              <a:rPr sz="2900" b="1" spc="-31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dirty="0">
                <a:solidFill>
                  <a:srgbClr val="12239D"/>
                </a:solidFill>
                <a:latin typeface="Lucida Sans Unicode"/>
                <a:cs typeface="Lucida Sans Unicode"/>
              </a:rPr>
              <a:t>makes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least </a:t>
            </a:r>
            <a:r>
              <a:rPr sz="2900" spc="-110" dirty="0">
                <a:solidFill>
                  <a:srgbClr val="12239D"/>
                </a:solidFill>
                <a:latin typeface="Lucida Sans Unicode"/>
                <a:cs typeface="Lucida Sans Unicode"/>
              </a:rPr>
              <a:t>contribution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100" dirty="0">
                <a:solidFill>
                  <a:srgbClr val="12239D"/>
                </a:solidFill>
                <a:latin typeface="Lucida Sans Unicode"/>
                <a:cs typeface="Lucida Sans Unicode"/>
              </a:rPr>
              <a:t>at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365" dirty="0">
                <a:solidFill>
                  <a:srgbClr val="12239D"/>
                </a:solidFill>
                <a:latin typeface="Lucida Sans Unicode"/>
                <a:cs typeface="Lucida Sans Unicode"/>
              </a:rPr>
              <a:t>a</a:t>
            </a:r>
            <a:r>
              <a:rPr sz="2900" spc="-36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12239D"/>
                </a:solidFill>
                <a:latin typeface="Lucida Sans Unicode"/>
                <a:cs typeface="Lucida Sans Unicode"/>
              </a:rPr>
              <a:t>percentage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90" dirty="0">
                <a:solidFill>
                  <a:srgbClr val="12239D"/>
                </a:solidFill>
                <a:latin typeface="Lucida Sans Unicode"/>
                <a:cs typeface="Lucida Sans Unicode"/>
              </a:rPr>
              <a:t>of</a:t>
            </a:r>
            <a:r>
              <a:rPr sz="2900" spc="-35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-385" dirty="0">
                <a:solidFill>
                  <a:srgbClr val="12239D"/>
                </a:solidFill>
                <a:latin typeface="Trebuchet MS"/>
                <a:cs typeface="Trebuchet MS"/>
              </a:rPr>
              <a:t>11.31%</a:t>
            </a:r>
            <a:r>
              <a:rPr sz="2900" spc="-385" dirty="0">
                <a:solidFill>
                  <a:srgbClr val="12239D"/>
                </a:solidFill>
                <a:latin typeface="Lucida Sans Unicode"/>
                <a:cs typeface="Lucida Sans Unicode"/>
              </a:rPr>
              <a:t>.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253136" y="0"/>
            <a:ext cx="8035290" cy="8026400"/>
            <a:chOff x="10253136" y="0"/>
            <a:chExt cx="8035290" cy="8026400"/>
          </a:xfrm>
        </p:grpSpPr>
        <p:sp>
          <p:nvSpPr>
            <p:cNvPr id="3" name="object 3"/>
            <p:cNvSpPr/>
            <p:nvPr/>
          </p:nvSpPr>
          <p:spPr>
            <a:xfrm>
              <a:off x="10253136" y="0"/>
              <a:ext cx="2009775" cy="2006600"/>
            </a:xfrm>
            <a:custGeom>
              <a:avLst/>
              <a:gdLst/>
              <a:ahLst/>
              <a:cxnLst/>
              <a:rect l="l" t="t" r="r" b="b"/>
              <a:pathLst>
                <a:path w="2009775" h="2006600">
                  <a:moveTo>
                    <a:pt x="2009774" y="0"/>
                  </a:moveTo>
                  <a:lnTo>
                    <a:pt x="2009774" y="2006499"/>
                  </a:lnTo>
                  <a:lnTo>
                    <a:pt x="0" y="2006499"/>
                  </a:lnTo>
                  <a:lnTo>
                    <a:pt x="0" y="0"/>
                  </a:lnTo>
                  <a:lnTo>
                    <a:pt x="2009774" y="0"/>
                  </a:lnTo>
                  <a:close/>
                </a:path>
              </a:pathLst>
            </a:custGeom>
            <a:solidFill>
              <a:srgbClr val="1223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265660" y="2003288"/>
              <a:ext cx="2009775" cy="2009775"/>
            </a:xfrm>
            <a:custGeom>
              <a:avLst/>
              <a:gdLst/>
              <a:ahLst/>
              <a:cxnLst/>
              <a:rect l="l" t="t" r="r" b="b"/>
              <a:pathLst>
                <a:path w="2009775" h="2009775">
                  <a:moveTo>
                    <a:pt x="2009774" y="0"/>
                  </a:moveTo>
                  <a:lnTo>
                    <a:pt x="2009774" y="2009774"/>
                  </a:lnTo>
                  <a:lnTo>
                    <a:pt x="0" y="2009774"/>
                  </a:lnTo>
                  <a:lnTo>
                    <a:pt x="0" y="0"/>
                  </a:lnTo>
                  <a:lnTo>
                    <a:pt x="2009774" y="0"/>
                  </a:lnTo>
                  <a:close/>
                </a:path>
              </a:pathLst>
            </a:custGeom>
            <a:solidFill>
              <a:srgbClr val="958A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278184" y="4009852"/>
              <a:ext cx="2009775" cy="2009775"/>
            </a:xfrm>
            <a:custGeom>
              <a:avLst/>
              <a:gdLst/>
              <a:ahLst/>
              <a:cxnLst/>
              <a:rect l="l" t="t" r="r" b="b"/>
              <a:pathLst>
                <a:path w="2009775" h="2009775">
                  <a:moveTo>
                    <a:pt x="2009774" y="0"/>
                  </a:moveTo>
                  <a:lnTo>
                    <a:pt x="2009774" y="2009774"/>
                  </a:lnTo>
                  <a:lnTo>
                    <a:pt x="0" y="2009774"/>
                  </a:lnTo>
                  <a:lnTo>
                    <a:pt x="0" y="0"/>
                  </a:lnTo>
                  <a:lnTo>
                    <a:pt x="2009774" y="0"/>
                  </a:lnTo>
                  <a:close/>
                </a:path>
              </a:pathLst>
            </a:custGeom>
            <a:solidFill>
              <a:srgbClr val="1223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290697" y="2003297"/>
              <a:ext cx="1997710" cy="6022975"/>
            </a:xfrm>
            <a:custGeom>
              <a:avLst/>
              <a:gdLst/>
              <a:ahLst/>
              <a:cxnLst/>
              <a:rect l="l" t="t" r="r" b="b"/>
              <a:pathLst>
                <a:path w="1997709" h="6022975">
                  <a:moveTo>
                    <a:pt x="1997290" y="4013123"/>
                  </a:moveTo>
                  <a:lnTo>
                    <a:pt x="0" y="4013123"/>
                  </a:lnTo>
                  <a:lnTo>
                    <a:pt x="0" y="6022899"/>
                  </a:lnTo>
                  <a:lnTo>
                    <a:pt x="1997290" y="6022899"/>
                  </a:lnTo>
                  <a:lnTo>
                    <a:pt x="1997290" y="4013123"/>
                  </a:lnTo>
                  <a:close/>
                </a:path>
                <a:path w="1997709" h="6022975">
                  <a:moveTo>
                    <a:pt x="1997290" y="0"/>
                  </a:moveTo>
                  <a:lnTo>
                    <a:pt x="0" y="0"/>
                  </a:lnTo>
                  <a:lnTo>
                    <a:pt x="0" y="2009775"/>
                  </a:lnTo>
                  <a:lnTo>
                    <a:pt x="1997290" y="2009775"/>
                  </a:lnTo>
                  <a:lnTo>
                    <a:pt x="1997290" y="0"/>
                  </a:lnTo>
                  <a:close/>
                </a:path>
              </a:pathLst>
            </a:custGeom>
            <a:solidFill>
              <a:srgbClr val="958A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278184" y="0"/>
              <a:ext cx="2009775" cy="2006600"/>
            </a:xfrm>
            <a:custGeom>
              <a:avLst/>
              <a:gdLst/>
              <a:ahLst/>
              <a:cxnLst/>
              <a:rect l="l" t="t" r="r" b="b"/>
              <a:pathLst>
                <a:path w="2009775" h="2006600">
                  <a:moveTo>
                    <a:pt x="2009774" y="0"/>
                  </a:moveTo>
                  <a:lnTo>
                    <a:pt x="2009774" y="2006499"/>
                  </a:lnTo>
                  <a:lnTo>
                    <a:pt x="0" y="2006499"/>
                  </a:lnTo>
                  <a:lnTo>
                    <a:pt x="0" y="0"/>
                  </a:lnTo>
                  <a:lnTo>
                    <a:pt x="2009774" y="0"/>
                  </a:lnTo>
                  <a:close/>
                </a:path>
              </a:pathLst>
            </a:custGeom>
            <a:solidFill>
              <a:srgbClr val="1223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19866" y="812178"/>
            <a:ext cx="1752599" cy="17430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766086" y="812178"/>
            <a:ext cx="1743074" cy="17430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801486" y="545374"/>
            <a:ext cx="914399" cy="91439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4865305" y="545374"/>
            <a:ext cx="857249" cy="89534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4846569" y="4577016"/>
            <a:ext cx="876299" cy="87629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2813582" y="2557113"/>
            <a:ext cx="914399" cy="91439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6838629" y="2557113"/>
            <a:ext cx="914399" cy="914399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6838629" y="6564642"/>
            <a:ext cx="914399" cy="914399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7600317" y="6125557"/>
            <a:ext cx="914399" cy="1066799"/>
          </a:xfrm>
          <a:prstGeom prst="rect">
            <a:avLst/>
          </a:prstGeom>
        </p:spPr>
      </p:pic>
      <p:sp>
        <p:nvSpPr>
          <p:cNvPr id="17" name="object 17"/>
          <p:cNvSpPr txBox="1"/>
          <p:nvPr/>
        </p:nvSpPr>
        <p:spPr>
          <a:xfrm>
            <a:off x="1524853" y="6165793"/>
            <a:ext cx="6010910" cy="8331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300" b="1" spc="480" dirty="0">
                <a:solidFill>
                  <a:srgbClr val="958AB5"/>
                </a:solidFill>
                <a:latin typeface="Trebuchet MS"/>
                <a:cs typeface="Trebuchet MS"/>
              </a:rPr>
              <a:t>Consumer</a:t>
            </a:r>
            <a:r>
              <a:rPr sz="5300" b="1" spc="-445" dirty="0">
                <a:solidFill>
                  <a:srgbClr val="958AB5"/>
                </a:solidFill>
                <a:latin typeface="Trebuchet MS"/>
                <a:cs typeface="Trebuchet MS"/>
              </a:rPr>
              <a:t> </a:t>
            </a:r>
            <a:r>
              <a:rPr sz="5300" b="1" spc="445" dirty="0">
                <a:solidFill>
                  <a:srgbClr val="958AB5"/>
                </a:solidFill>
                <a:latin typeface="Trebuchet MS"/>
                <a:cs typeface="Trebuchet MS"/>
              </a:rPr>
              <a:t>Goods</a:t>
            </a:r>
            <a:endParaRPr sz="5300">
              <a:latin typeface="Trebuchet MS"/>
              <a:cs typeface="Trebuchet M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466148" y="4476324"/>
            <a:ext cx="9975215" cy="1625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500" b="1" spc="-335" dirty="0">
                <a:solidFill>
                  <a:srgbClr val="12239D"/>
                </a:solidFill>
                <a:latin typeface="Arial"/>
                <a:cs typeface="Arial"/>
              </a:rPr>
              <a:t>A</a:t>
            </a:r>
            <a:r>
              <a:rPr sz="10500" b="1" spc="-320" dirty="0">
                <a:solidFill>
                  <a:srgbClr val="12239D"/>
                </a:solidFill>
                <a:latin typeface="Arial"/>
                <a:cs typeface="Arial"/>
              </a:rPr>
              <a:t>d</a:t>
            </a:r>
            <a:r>
              <a:rPr sz="10500" b="1" spc="-420" dirty="0">
                <a:solidFill>
                  <a:srgbClr val="12239D"/>
                </a:solidFill>
                <a:latin typeface="Arial"/>
                <a:cs typeface="Arial"/>
              </a:rPr>
              <a:t>_</a:t>
            </a:r>
            <a:r>
              <a:rPr sz="10500" b="1" spc="-345" dirty="0">
                <a:solidFill>
                  <a:srgbClr val="12239D"/>
                </a:solidFill>
                <a:latin typeface="Arial"/>
                <a:cs typeface="Arial"/>
              </a:rPr>
              <a:t>H</a:t>
            </a:r>
            <a:r>
              <a:rPr sz="10500" b="1" spc="-335" dirty="0">
                <a:solidFill>
                  <a:srgbClr val="12239D"/>
                </a:solidFill>
                <a:latin typeface="Arial"/>
                <a:cs typeface="Arial"/>
              </a:rPr>
              <a:t>o</a:t>
            </a:r>
            <a:r>
              <a:rPr sz="10500" b="1" spc="155" dirty="0">
                <a:solidFill>
                  <a:srgbClr val="12239D"/>
                </a:solidFill>
                <a:latin typeface="Arial"/>
                <a:cs typeface="Arial"/>
              </a:rPr>
              <a:t>c</a:t>
            </a:r>
            <a:r>
              <a:rPr sz="10500" b="1" spc="-1100" dirty="0">
                <a:solidFill>
                  <a:srgbClr val="12239D"/>
                </a:solidFill>
                <a:latin typeface="Arial"/>
                <a:cs typeface="Arial"/>
              </a:rPr>
              <a:t> </a:t>
            </a:r>
            <a:r>
              <a:rPr sz="10500" b="1" spc="-320" dirty="0">
                <a:solidFill>
                  <a:srgbClr val="12239D"/>
                </a:solidFill>
                <a:latin typeface="Arial"/>
                <a:cs typeface="Arial"/>
              </a:rPr>
              <a:t>I</a:t>
            </a:r>
            <a:r>
              <a:rPr sz="10500" b="1" spc="-335" dirty="0">
                <a:solidFill>
                  <a:srgbClr val="12239D"/>
                </a:solidFill>
                <a:latin typeface="Arial"/>
                <a:cs typeface="Arial"/>
              </a:rPr>
              <a:t>n</a:t>
            </a:r>
            <a:r>
              <a:rPr sz="10500" b="1" spc="-445" dirty="0">
                <a:solidFill>
                  <a:srgbClr val="12239D"/>
                </a:solidFill>
                <a:latin typeface="Arial"/>
                <a:cs typeface="Arial"/>
              </a:rPr>
              <a:t>s</a:t>
            </a:r>
            <a:r>
              <a:rPr sz="10500" b="1" spc="-335" dirty="0">
                <a:solidFill>
                  <a:srgbClr val="12239D"/>
                </a:solidFill>
                <a:latin typeface="Arial"/>
                <a:cs typeface="Arial"/>
              </a:rPr>
              <a:t>i</a:t>
            </a:r>
            <a:r>
              <a:rPr sz="10500" b="1" spc="-320" dirty="0">
                <a:solidFill>
                  <a:srgbClr val="12239D"/>
                </a:solidFill>
                <a:latin typeface="Arial"/>
                <a:cs typeface="Arial"/>
              </a:rPr>
              <a:t>g</a:t>
            </a:r>
            <a:r>
              <a:rPr sz="10500" b="1" spc="-335" dirty="0">
                <a:solidFill>
                  <a:srgbClr val="12239D"/>
                </a:solidFill>
                <a:latin typeface="Arial"/>
                <a:cs typeface="Arial"/>
              </a:rPr>
              <a:t>h</a:t>
            </a:r>
            <a:r>
              <a:rPr sz="10500" b="1" spc="-290" dirty="0">
                <a:solidFill>
                  <a:srgbClr val="12239D"/>
                </a:solidFill>
                <a:latin typeface="Arial"/>
                <a:cs typeface="Arial"/>
              </a:rPr>
              <a:t>t</a:t>
            </a:r>
            <a:r>
              <a:rPr sz="10500" b="1" spc="155" dirty="0">
                <a:solidFill>
                  <a:srgbClr val="12239D"/>
                </a:solidFill>
                <a:latin typeface="Arial"/>
                <a:cs typeface="Arial"/>
              </a:rPr>
              <a:t>s</a:t>
            </a:r>
            <a:endParaRPr sz="105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765043" y="9404406"/>
            <a:ext cx="3190887" cy="832920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95"/>
              </a:spcBef>
            </a:pPr>
            <a:r>
              <a:rPr sz="1700" spc="160" dirty="0">
                <a:latin typeface="Roboto"/>
                <a:cs typeface="Roboto"/>
              </a:rPr>
              <a:t>CREATED</a:t>
            </a:r>
            <a:r>
              <a:rPr sz="1700" spc="345" dirty="0">
                <a:latin typeface="Roboto"/>
                <a:cs typeface="Roboto"/>
              </a:rPr>
              <a:t> </a:t>
            </a:r>
            <a:r>
              <a:rPr sz="1700" spc="25" dirty="0">
                <a:latin typeface="Roboto"/>
                <a:cs typeface="Roboto"/>
              </a:rPr>
              <a:t>BY</a:t>
            </a:r>
            <a:endParaRPr sz="1700" dirty="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935"/>
              </a:spcBef>
              <a:tabLst>
                <a:tab pos="1402715" algn="l"/>
              </a:tabLst>
            </a:pPr>
            <a:r>
              <a:rPr lang="en-US" sz="2300" b="1" spc="310" dirty="0">
                <a:latin typeface="Arial"/>
                <a:cs typeface="Arial"/>
              </a:rPr>
              <a:t>Deepali </a:t>
            </a:r>
            <a:r>
              <a:rPr lang="en-US" sz="2300" b="1" spc="310" dirty="0" err="1">
                <a:latin typeface="Arial"/>
                <a:cs typeface="Arial"/>
              </a:rPr>
              <a:t>Mandape</a:t>
            </a:r>
            <a:endParaRPr sz="2300" dirty="0">
              <a:latin typeface="Arial"/>
              <a:cs typeface="Arial"/>
            </a:endParaRPr>
          </a:p>
        </p:txBody>
      </p:sp>
      <p:pic>
        <p:nvPicPr>
          <p:cNvPr id="20" name="object 20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13654346" y="8810514"/>
            <a:ext cx="4633653" cy="1362966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2423" y="-41"/>
            <a:ext cx="1362967" cy="4648764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1537553" y="7068229"/>
            <a:ext cx="7820024" cy="17412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2641" y="3455015"/>
            <a:ext cx="13458824" cy="481964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670436" y="180100"/>
            <a:ext cx="14806930" cy="29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2400" spc="-345" dirty="0">
                <a:latin typeface="Lucida Sans Unicode"/>
                <a:cs typeface="Lucida Sans Unicode"/>
              </a:rPr>
              <a:t>10.</a:t>
            </a:r>
            <a:r>
              <a:rPr sz="2400" spc="-120" dirty="0">
                <a:latin typeface="Lucida Sans Unicode"/>
                <a:cs typeface="Lucida Sans Unicode"/>
              </a:rPr>
              <a:t> </a:t>
            </a:r>
            <a:r>
              <a:rPr sz="2400" spc="80" dirty="0">
                <a:latin typeface="Lucida Sans Unicode"/>
                <a:cs typeface="Lucida Sans Unicode"/>
              </a:rPr>
              <a:t>Get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Top</a:t>
            </a:r>
            <a:r>
              <a:rPr sz="2400" spc="-114" dirty="0">
                <a:latin typeface="Lucida Sans Unicode"/>
                <a:cs typeface="Lucida Sans Unicode"/>
              </a:rPr>
              <a:t> 3</a:t>
            </a:r>
            <a:r>
              <a:rPr sz="2400" spc="-12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products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spc="175" dirty="0">
                <a:latin typeface="Lucida Sans Unicode"/>
                <a:cs typeface="Lucida Sans Unicode"/>
              </a:rPr>
              <a:t>each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division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spc="70" dirty="0">
                <a:latin typeface="Lucida Sans Unicode"/>
                <a:cs typeface="Lucida Sans Unicode"/>
              </a:rPr>
              <a:t>that</a:t>
            </a:r>
            <a:r>
              <a:rPr sz="2400" spc="-120" dirty="0">
                <a:latin typeface="Lucida Sans Unicode"/>
                <a:cs typeface="Lucida Sans Unicode"/>
              </a:rPr>
              <a:t> </a:t>
            </a:r>
            <a:r>
              <a:rPr sz="2400" spc="145" dirty="0">
                <a:latin typeface="Lucida Sans Unicode"/>
                <a:cs typeface="Lucida Sans Unicode"/>
              </a:rPr>
              <a:t>have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spc="290" dirty="0">
                <a:latin typeface="Lucida Sans Unicode"/>
                <a:cs typeface="Lucida Sans Unicode"/>
              </a:rPr>
              <a:t>a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high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spc="90" dirty="0">
                <a:latin typeface="Lucida Sans Unicode"/>
                <a:cs typeface="Lucida Sans Unicode"/>
              </a:rPr>
              <a:t>total_sold_quantity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12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114" dirty="0">
                <a:latin typeface="Lucida Sans Unicode"/>
                <a:cs typeface="Lucida Sans Unicode"/>
              </a:rPr>
              <a:t> </a:t>
            </a:r>
            <a:r>
              <a:rPr sz="2400" spc="85" dirty="0">
                <a:latin typeface="Lucida Sans Unicode"/>
                <a:cs typeface="Lucida Sans Unicode"/>
              </a:rPr>
              <a:t>fiscal_year </a:t>
            </a:r>
            <a:r>
              <a:rPr sz="2400" spc="-170" dirty="0">
                <a:latin typeface="Lucida Sans Unicode"/>
                <a:cs typeface="Lucida Sans Unicode"/>
              </a:rPr>
              <a:t>2021?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The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final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output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contains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these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fields,</a:t>
            </a:r>
            <a:endParaRPr sz="2400">
              <a:latin typeface="Lucida Sans Unicode"/>
              <a:cs typeface="Lucida Sans Unicode"/>
            </a:endParaRPr>
          </a:p>
          <a:p>
            <a:pPr marL="5953125" marR="6635115" indent="79375" algn="ctr">
              <a:lnSpc>
                <a:spcPct val="114599"/>
              </a:lnSpc>
            </a:pPr>
            <a:r>
              <a:rPr sz="2400" spc="-10" dirty="0">
                <a:solidFill>
                  <a:srgbClr val="958AB5"/>
                </a:solidFill>
                <a:latin typeface="Lucida Sans Unicode"/>
                <a:cs typeface="Lucida Sans Unicode"/>
              </a:rPr>
              <a:t>division </a:t>
            </a:r>
            <a:r>
              <a:rPr sz="2400" spc="110" dirty="0">
                <a:solidFill>
                  <a:srgbClr val="958AB5"/>
                </a:solidFill>
                <a:latin typeface="Lucida Sans Unicode"/>
                <a:cs typeface="Lucida Sans Unicode"/>
              </a:rPr>
              <a:t>product_code </a:t>
            </a:r>
            <a:r>
              <a:rPr sz="2400" spc="45" dirty="0">
                <a:solidFill>
                  <a:srgbClr val="958AB5"/>
                </a:solidFill>
                <a:latin typeface="Lucida Sans Unicode"/>
                <a:cs typeface="Lucida Sans Unicode"/>
              </a:rPr>
              <a:t>product</a:t>
            </a:r>
            <a:endParaRPr sz="2400">
              <a:latin typeface="Lucida Sans Unicode"/>
              <a:cs typeface="Lucida Sans Unicode"/>
            </a:endParaRPr>
          </a:p>
          <a:p>
            <a:pPr marL="5627370" marR="6120130" algn="ctr">
              <a:lnSpc>
                <a:spcPct val="114599"/>
              </a:lnSpc>
            </a:pPr>
            <a:r>
              <a:rPr sz="2400" spc="80" dirty="0">
                <a:solidFill>
                  <a:srgbClr val="958AB5"/>
                </a:solidFill>
                <a:latin typeface="Lucida Sans Unicode"/>
                <a:cs typeface="Lucida Sans Unicode"/>
              </a:rPr>
              <a:t>total_sold_quantity </a:t>
            </a:r>
            <a:r>
              <a:rPr sz="2400" spc="60" dirty="0">
                <a:solidFill>
                  <a:srgbClr val="958AB5"/>
                </a:solidFill>
                <a:latin typeface="Lucida Sans Unicode"/>
                <a:cs typeface="Lucida Sans Unicode"/>
              </a:rPr>
              <a:t>rank_order</a:t>
            </a:r>
            <a:endParaRPr sz="240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45457" y="9087349"/>
            <a:ext cx="123825" cy="12382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3746785" y="8089569"/>
            <a:ext cx="13376910" cy="1807210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24130">
              <a:lnSpc>
                <a:spcPct val="100000"/>
              </a:lnSpc>
              <a:spcBef>
                <a:spcPts val="1140"/>
              </a:spcBef>
            </a:pPr>
            <a:r>
              <a:rPr sz="3800" b="1" spc="165" dirty="0">
                <a:latin typeface="Trebuchet MS"/>
                <a:cs typeface="Trebuchet MS"/>
              </a:rPr>
              <a:t>Insight:</a:t>
            </a:r>
            <a:endParaRPr sz="3800">
              <a:latin typeface="Trebuchet MS"/>
              <a:cs typeface="Trebuchet MS"/>
            </a:endParaRPr>
          </a:p>
          <a:p>
            <a:pPr marL="12700" marR="5080">
              <a:lnSpc>
                <a:spcPct val="122800"/>
              </a:lnSpc>
              <a:spcBef>
                <a:spcPts val="25"/>
              </a:spcBef>
            </a:pPr>
            <a:r>
              <a:rPr sz="2850" spc="-70" dirty="0">
                <a:solidFill>
                  <a:srgbClr val="12239D"/>
                </a:solidFill>
                <a:latin typeface="Lucida Sans Unicode"/>
                <a:cs typeface="Lucida Sans Unicode"/>
              </a:rPr>
              <a:t>Every</a:t>
            </a:r>
            <a:r>
              <a:rPr sz="285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-114" dirty="0">
                <a:solidFill>
                  <a:srgbClr val="12239D"/>
                </a:solidFill>
                <a:latin typeface="Lucida Sans Unicode"/>
                <a:cs typeface="Lucida Sans Unicode"/>
              </a:rPr>
              <a:t>division</a:t>
            </a:r>
            <a:r>
              <a:rPr sz="285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65" dirty="0">
                <a:solidFill>
                  <a:srgbClr val="12239D"/>
                </a:solidFill>
                <a:latin typeface="Lucida Sans Unicode"/>
                <a:cs typeface="Lucida Sans Unicode"/>
              </a:rPr>
              <a:t>has</a:t>
            </a:r>
            <a:r>
              <a:rPr sz="285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360" dirty="0">
                <a:solidFill>
                  <a:srgbClr val="12239D"/>
                </a:solidFill>
                <a:latin typeface="Lucida Sans Unicode"/>
                <a:cs typeface="Lucida Sans Unicode"/>
              </a:rPr>
              <a:t>a</a:t>
            </a:r>
            <a:r>
              <a:rPr sz="285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-50" dirty="0">
                <a:solidFill>
                  <a:srgbClr val="12239D"/>
                </a:solidFill>
                <a:latin typeface="Lucida Sans Unicode"/>
                <a:cs typeface="Lucida Sans Unicode"/>
              </a:rPr>
              <a:t>product</a:t>
            </a:r>
            <a:r>
              <a:rPr sz="285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-95" dirty="0">
                <a:solidFill>
                  <a:srgbClr val="12239D"/>
                </a:solidFill>
                <a:latin typeface="Lucida Sans Unicode"/>
                <a:cs typeface="Lucida Sans Unicode"/>
              </a:rPr>
              <a:t>with</a:t>
            </a:r>
            <a:r>
              <a:rPr sz="285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b="1" spc="-45" dirty="0">
                <a:solidFill>
                  <a:srgbClr val="12239D"/>
                </a:solidFill>
                <a:latin typeface="Trebuchet MS"/>
                <a:cs typeface="Trebuchet MS"/>
              </a:rPr>
              <a:t>different</a:t>
            </a:r>
            <a:r>
              <a:rPr sz="2850" b="1" spc="-47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850" b="1" spc="100" dirty="0">
                <a:solidFill>
                  <a:srgbClr val="12239D"/>
                </a:solidFill>
                <a:latin typeface="Trebuchet MS"/>
                <a:cs typeface="Trebuchet MS"/>
              </a:rPr>
              <a:t>variants</a:t>
            </a:r>
            <a:r>
              <a:rPr sz="2850" b="1" spc="-30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85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that</a:t>
            </a:r>
            <a:r>
              <a:rPr sz="285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dirty="0">
                <a:solidFill>
                  <a:srgbClr val="12239D"/>
                </a:solidFill>
                <a:latin typeface="Lucida Sans Unicode"/>
                <a:cs typeface="Lucida Sans Unicode"/>
              </a:rPr>
              <a:t>appears</a:t>
            </a:r>
            <a:r>
              <a:rPr sz="285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b="1" dirty="0">
                <a:solidFill>
                  <a:srgbClr val="12239D"/>
                </a:solidFill>
                <a:latin typeface="Trebuchet MS"/>
                <a:cs typeface="Trebuchet MS"/>
              </a:rPr>
              <a:t>twice</a:t>
            </a:r>
            <a:r>
              <a:rPr sz="2850" b="1" spc="-30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850" spc="-100" dirty="0">
                <a:solidFill>
                  <a:srgbClr val="12239D"/>
                </a:solidFill>
                <a:latin typeface="Lucida Sans Unicode"/>
                <a:cs typeface="Lucida Sans Unicode"/>
              </a:rPr>
              <a:t>in</a:t>
            </a:r>
            <a:r>
              <a:rPr sz="285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-25" dirty="0">
                <a:solidFill>
                  <a:srgbClr val="12239D"/>
                </a:solidFill>
                <a:latin typeface="Lucida Sans Unicode"/>
                <a:cs typeface="Lucida Sans Unicode"/>
              </a:rPr>
              <a:t>the</a:t>
            </a:r>
            <a:r>
              <a:rPr sz="2850" spc="-35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-25" dirty="0">
                <a:solidFill>
                  <a:srgbClr val="12239D"/>
                </a:solidFill>
                <a:latin typeface="Lucida Sans Unicode"/>
                <a:cs typeface="Lucida Sans Unicode"/>
              </a:rPr>
              <a:t>top </a:t>
            </a:r>
            <a:r>
              <a:rPr sz="2850" spc="-55" dirty="0">
                <a:solidFill>
                  <a:srgbClr val="12239D"/>
                </a:solidFill>
                <a:latin typeface="Lucida Sans Unicode"/>
                <a:cs typeface="Lucida Sans Unicode"/>
              </a:rPr>
              <a:t>three</a:t>
            </a:r>
            <a:r>
              <a:rPr sz="285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-55" dirty="0">
                <a:solidFill>
                  <a:srgbClr val="12239D"/>
                </a:solidFill>
                <a:latin typeface="Lucida Sans Unicode"/>
                <a:cs typeface="Lucida Sans Unicode"/>
              </a:rPr>
              <a:t>products</a:t>
            </a:r>
            <a:r>
              <a:rPr sz="285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55" dirty="0">
                <a:solidFill>
                  <a:srgbClr val="12239D"/>
                </a:solidFill>
                <a:latin typeface="Lucida Sans Unicode"/>
                <a:cs typeface="Lucida Sans Unicode"/>
              </a:rPr>
              <a:t>by</a:t>
            </a:r>
            <a:r>
              <a:rPr sz="285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-114" dirty="0">
                <a:solidFill>
                  <a:srgbClr val="12239D"/>
                </a:solidFill>
                <a:latin typeface="Lucida Sans Unicode"/>
                <a:cs typeface="Lucida Sans Unicode"/>
              </a:rPr>
              <a:t>division</a:t>
            </a:r>
            <a:r>
              <a:rPr sz="2850" spc="-370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85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list.</a:t>
            </a:r>
            <a:endParaRPr sz="28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8655" y="459439"/>
            <a:ext cx="18209895" cy="8224520"/>
            <a:chOff x="78655" y="459439"/>
            <a:chExt cx="18209895" cy="822452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94935" y="4188001"/>
              <a:ext cx="6093064" cy="44957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75740" y="1901401"/>
              <a:ext cx="6095999" cy="45719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8655" y="459439"/>
              <a:ext cx="6095999" cy="4543424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345234" y="4907444"/>
              <a:ext cx="38100" cy="342265"/>
            </a:xfrm>
            <a:custGeom>
              <a:avLst/>
              <a:gdLst/>
              <a:ahLst/>
              <a:cxnLst/>
              <a:rect l="l" t="t" r="r" b="b"/>
              <a:pathLst>
                <a:path w="38100" h="342264">
                  <a:moveTo>
                    <a:pt x="38100" y="304101"/>
                  </a:moveTo>
                  <a:lnTo>
                    <a:pt x="0" y="304101"/>
                  </a:lnTo>
                  <a:lnTo>
                    <a:pt x="0" y="342125"/>
                  </a:lnTo>
                  <a:lnTo>
                    <a:pt x="38100" y="342125"/>
                  </a:lnTo>
                  <a:lnTo>
                    <a:pt x="38100" y="304101"/>
                  </a:lnTo>
                  <a:close/>
                </a:path>
                <a:path w="38100" h="342264">
                  <a:moveTo>
                    <a:pt x="38100" y="228079"/>
                  </a:moveTo>
                  <a:lnTo>
                    <a:pt x="0" y="228079"/>
                  </a:lnTo>
                  <a:lnTo>
                    <a:pt x="0" y="266090"/>
                  </a:lnTo>
                  <a:lnTo>
                    <a:pt x="38100" y="266090"/>
                  </a:lnTo>
                  <a:lnTo>
                    <a:pt x="38100" y="228079"/>
                  </a:lnTo>
                  <a:close/>
                </a:path>
                <a:path w="38100" h="342264">
                  <a:moveTo>
                    <a:pt x="38100" y="152057"/>
                  </a:moveTo>
                  <a:lnTo>
                    <a:pt x="0" y="152057"/>
                  </a:lnTo>
                  <a:lnTo>
                    <a:pt x="0" y="190068"/>
                  </a:lnTo>
                  <a:lnTo>
                    <a:pt x="38100" y="190068"/>
                  </a:lnTo>
                  <a:lnTo>
                    <a:pt x="38100" y="152057"/>
                  </a:lnTo>
                  <a:close/>
                </a:path>
                <a:path w="38100" h="342264">
                  <a:moveTo>
                    <a:pt x="38100" y="76034"/>
                  </a:moveTo>
                  <a:lnTo>
                    <a:pt x="0" y="76034"/>
                  </a:lnTo>
                  <a:lnTo>
                    <a:pt x="0" y="114046"/>
                  </a:lnTo>
                  <a:lnTo>
                    <a:pt x="38100" y="114046"/>
                  </a:lnTo>
                  <a:lnTo>
                    <a:pt x="38100" y="76034"/>
                  </a:lnTo>
                  <a:close/>
                </a:path>
                <a:path w="38100" h="342264">
                  <a:moveTo>
                    <a:pt x="38100" y="0"/>
                  </a:moveTo>
                  <a:lnTo>
                    <a:pt x="0" y="0"/>
                  </a:lnTo>
                  <a:lnTo>
                    <a:pt x="0" y="38023"/>
                  </a:lnTo>
                  <a:lnTo>
                    <a:pt x="38100" y="38023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88118" y="4764874"/>
              <a:ext cx="152356" cy="15209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88118" y="5260558"/>
              <a:ext cx="152356" cy="152094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777992" y="5379240"/>
            <a:ext cx="117284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45" dirty="0">
                <a:latin typeface="Lucida Sans Unicode"/>
                <a:cs typeface="Lucida Sans Unicode"/>
              </a:rPr>
              <a:t>Premium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862233" y="5379633"/>
            <a:ext cx="53022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0" dirty="0">
                <a:latin typeface="Lucida Sans Unicode"/>
                <a:cs typeface="Lucida Sans Unicode"/>
              </a:rPr>
              <a:t>Plus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426339" y="5379633"/>
            <a:ext cx="117284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45" dirty="0">
                <a:latin typeface="Lucida Sans Unicode"/>
                <a:cs typeface="Lucida Sans Unicode"/>
              </a:rPr>
              <a:t>Premium</a:t>
            </a:r>
            <a:endParaRPr sz="2000">
              <a:latin typeface="Lucida Sans Unicode"/>
              <a:cs typeface="Lucida Sans Unicode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3051002" y="4764874"/>
            <a:ext cx="2019300" cy="648335"/>
            <a:chOff x="3051002" y="4764874"/>
            <a:chExt cx="2019300" cy="648335"/>
          </a:xfrm>
        </p:grpSpPr>
        <p:sp>
          <p:nvSpPr>
            <p:cNvPr id="13" name="object 13"/>
            <p:cNvSpPr/>
            <p:nvPr/>
          </p:nvSpPr>
          <p:spPr>
            <a:xfrm>
              <a:off x="3108121" y="4907444"/>
              <a:ext cx="38100" cy="342265"/>
            </a:xfrm>
            <a:custGeom>
              <a:avLst/>
              <a:gdLst/>
              <a:ahLst/>
              <a:cxnLst/>
              <a:rect l="l" t="t" r="r" b="b"/>
              <a:pathLst>
                <a:path w="38100" h="342264">
                  <a:moveTo>
                    <a:pt x="38100" y="304101"/>
                  </a:moveTo>
                  <a:lnTo>
                    <a:pt x="0" y="304101"/>
                  </a:lnTo>
                  <a:lnTo>
                    <a:pt x="0" y="342125"/>
                  </a:lnTo>
                  <a:lnTo>
                    <a:pt x="38100" y="342125"/>
                  </a:lnTo>
                  <a:lnTo>
                    <a:pt x="38100" y="304101"/>
                  </a:lnTo>
                  <a:close/>
                </a:path>
                <a:path w="38100" h="342264">
                  <a:moveTo>
                    <a:pt x="38100" y="228079"/>
                  </a:moveTo>
                  <a:lnTo>
                    <a:pt x="0" y="228079"/>
                  </a:lnTo>
                  <a:lnTo>
                    <a:pt x="0" y="266090"/>
                  </a:lnTo>
                  <a:lnTo>
                    <a:pt x="38100" y="266090"/>
                  </a:lnTo>
                  <a:lnTo>
                    <a:pt x="38100" y="228079"/>
                  </a:lnTo>
                  <a:close/>
                </a:path>
                <a:path w="38100" h="342264">
                  <a:moveTo>
                    <a:pt x="38100" y="152057"/>
                  </a:moveTo>
                  <a:lnTo>
                    <a:pt x="0" y="152057"/>
                  </a:lnTo>
                  <a:lnTo>
                    <a:pt x="0" y="190068"/>
                  </a:lnTo>
                  <a:lnTo>
                    <a:pt x="38100" y="190068"/>
                  </a:lnTo>
                  <a:lnTo>
                    <a:pt x="38100" y="152057"/>
                  </a:lnTo>
                  <a:close/>
                </a:path>
                <a:path w="38100" h="342264">
                  <a:moveTo>
                    <a:pt x="38100" y="76034"/>
                  </a:moveTo>
                  <a:lnTo>
                    <a:pt x="0" y="76034"/>
                  </a:lnTo>
                  <a:lnTo>
                    <a:pt x="0" y="114046"/>
                  </a:lnTo>
                  <a:lnTo>
                    <a:pt x="38100" y="114046"/>
                  </a:lnTo>
                  <a:lnTo>
                    <a:pt x="38100" y="76034"/>
                  </a:lnTo>
                  <a:close/>
                </a:path>
                <a:path w="38100" h="342264">
                  <a:moveTo>
                    <a:pt x="38100" y="0"/>
                  </a:moveTo>
                  <a:lnTo>
                    <a:pt x="0" y="0"/>
                  </a:lnTo>
                  <a:lnTo>
                    <a:pt x="0" y="38023"/>
                  </a:lnTo>
                  <a:lnTo>
                    <a:pt x="38100" y="38023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051002" y="4764874"/>
              <a:ext cx="152356" cy="152094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051002" y="5260558"/>
              <a:ext cx="152356" cy="152094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4974539" y="4907444"/>
              <a:ext cx="38100" cy="342265"/>
            </a:xfrm>
            <a:custGeom>
              <a:avLst/>
              <a:gdLst/>
              <a:ahLst/>
              <a:cxnLst/>
              <a:rect l="l" t="t" r="r" b="b"/>
              <a:pathLst>
                <a:path w="38100" h="342264">
                  <a:moveTo>
                    <a:pt x="38100" y="304101"/>
                  </a:moveTo>
                  <a:lnTo>
                    <a:pt x="0" y="304101"/>
                  </a:lnTo>
                  <a:lnTo>
                    <a:pt x="0" y="342125"/>
                  </a:lnTo>
                  <a:lnTo>
                    <a:pt x="38100" y="342125"/>
                  </a:lnTo>
                  <a:lnTo>
                    <a:pt x="38100" y="304101"/>
                  </a:lnTo>
                  <a:close/>
                </a:path>
                <a:path w="38100" h="342264">
                  <a:moveTo>
                    <a:pt x="38100" y="228079"/>
                  </a:moveTo>
                  <a:lnTo>
                    <a:pt x="0" y="228079"/>
                  </a:lnTo>
                  <a:lnTo>
                    <a:pt x="0" y="266090"/>
                  </a:lnTo>
                  <a:lnTo>
                    <a:pt x="38100" y="266090"/>
                  </a:lnTo>
                  <a:lnTo>
                    <a:pt x="38100" y="228079"/>
                  </a:lnTo>
                  <a:close/>
                </a:path>
                <a:path w="38100" h="342264">
                  <a:moveTo>
                    <a:pt x="38100" y="152057"/>
                  </a:moveTo>
                  <a:lnTo>
                    <a:pt x="0" y="152057"/>
                  </a:lnTo>
                  <a:lnTo>
                    <a:pt x="0" y="190068"/>
                  </a:lnTo>
                  <a:lnTo>
                    <a:pt x="38100" y="190068"/>
                  </a:lnTo>
                  <a:lnTo>
                    <a:pt x="38100" y="152057"/>
                  </a:lnTo>
                  <a:close/>
                </a:path>
                <a:path w="38100" h="342264">
                  <a:moveTo>
                    <a:pt x="38100" y="76034"/>
                  </a:moveTo>
                  <a:lnTo>
                    <a:pt x="0" y="76034"/>
                  </a:lnTo>
                  <a:lnTo>
                    <a:pt x="0" y="114046"/>
                  </a:lnTo>
                  <a:lnTo>
                    <a:pt x="38100" y="114046"/>
                  </a:lnTo>
                  <a:lnTo>
                    <a:pt x="38100" y="76034"/>
                  </a:lnTo>
                  <a:close/>
                </a:path>
                <a:path w="38100" h="342264">
                  <a:moveTo>
                    <a:pt x="38100" y="0"/>
                  </a:moveTo>
                  <a:lnTo>
                    <a:pt x="0" y="0"/>
                  </a:lnTo>
                  <a:lnTo>
                    <a:pt x="0" y="38023"/>
                  </a:lnTo>
                  <a:lnTo>
                    <a:pt x="38100" y="38023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917416" y="4764874"/>
              <a:ext cx="152356" cy="152094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917416" y="5260558"/>
              <a:ext cx="152356" cy="152094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0334356" y="6818309"/>
            <a:ext cx="1511935" cy="730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69545">
              <a:lnSpc>
                <a:spcPct val="115599"/>
              </a:lnSpc>
              <a:spcBef>
                <a:spcPts val="100"/>
              </a:spcBef>
            </a:pPr>
            <a:r>
              <a:rPr sz="2000" spc="45" dirty="0">
                <a:latin typeface="Lucida Sans Unicode"/>
                <a:cs typeface="Lucida Sans Unicode"/>
              </a:rPr>
              <a:t>Premium </a:t>
            </a:r>
            <a:r>
              <a:rPr sz="2000" spc="-10" dirty="0">
                <a:latin typeface="Lucida Sans Unicode"/>
                <a:cs typeface="Lucida Sans Unicode"/>
              </a:rPr>
              <a:t>Misty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35" dirty="0">
                <a:latin typeface="Lucida Sans Unicode"/>
                <a:cs typeface="Lucida Sans Unicode"/>
              </a:rPr>
              <a:t>Green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772031" y="6866010"/>
            <a:ext cx="108140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Lucida Sans Unicode"/>
                <a:cs typeface="Lucida Sans Unicode"/>
              </a:rPr>
              <a:t>Plus</a:t>
            </a:r>
            <a:r>
              <a:rPr sz="2000" spc="-100" dirty="0">
                <a:latin typeface="Lucida Sans Unicode"/>
                <a:cs typeface="Lucida Sans Unicode"/>
              </a:rPr>
              <a:t> </a:t>
            </a:r>
            <a:r>
              <a:rPr sz="2000" spc="25" dirty="0">
                <a:latin typeface="Lucida Sans Unicode"/>
                <a:cs typeface="Lucida Sans Unicode"/>
              </a:rPr>
              <a:t>Red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925741" y="6818309"/>
            <a:ext cx="1210945" cy="730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5915" marR="5080" indent="-323850">
              <a:lnSpc>
                <a:spcPct val="115599"/>
              </a:lnSpc>
              <a:spcBef>
                <a:spcPts val="100"/>
              </a:spcBef>
            </a:pPr>
            <a:r>
              <a:rPr sz="2000" spc="70" dirty="0">
                <a:latin typeface="Lucida Sans Unicode"/>
                <a:cs typeface="Lucida Sans Unicode"/>
              </a:rPr>
              <a:t>Standard </a:t>
            </a:r>
            <a:r>
              <a:rPr sz="2000" spc="-20" dirty="0">
                <a:latin typeface="Lucida Sans Unicode"/>
                <a:cs typeface="Lucida Sans Unicode"/>
              </a:rPr>
              <a:t>Blue</a:t>
            </a:r>
            <a:endParaRPr sz="2000">
              <a:latin typeface="Lucida Sans Unicode"/>
              <a:cs typeface="Lucida Sans Unicode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7435867" y="6149985"/>
            <a:ext cx="9632950" cy="2859405"/>
            <a:chOff x="7435867" y="6149985"/>
            <a:chExt cx="9632950" cy="2859405"/>
          </a:xfrm>
        </p:grpSpPr>
        <p:sp>
          <p:nvSpPr>
            <p:cNvPr id="23" name="object 23"/>
            <p:cNvSpPr/>
            <p:nvPr/>
          </p:nvSpPr>
          <p:spPr>
            <a:xfrm>
              <a:off x="7492988" y="6292557"/>
              <a:ext cx="38100" cy="342265"/>
            </a:xfrm>
            <a:custGeom>
              <a:avLst/>
              <a:gdLst/>
              <a:ahLst/>
              <a:cxnLst/>
              <a:rect l="l" t="t" r="r" b="b"/>
              <a:pathLst>
                <a:path w="38100" h="342265">
                  <a:moveTo>
                    <a:pt x="38100" y="304101"/>
                  </a:moveTo>
                  <a:lnTo>
                    <a:pt x="0" y="304101"/>
                  </a:lnTo>
                  <a:lnTo>
                    <a:pt x="0" y="342112"/>
                  </a:lnTo>
                  <a:lnTo>
                    <a:pt x="38100" y="342112"/>
                  </a:lnTo>
                  <a:lnTo>
                    <a:pt x="38100" y="304101"/>
                  </a:lnTo>
                  <a:close/>
                </a:path>
                <a:path w="38100" h="342265">
                  <a:moveTo>
                    <a:pt x="38100" y="228079"/>
                  </a:moveTo>
                  <a:lnTo>
                    <a:pt x="0" y="228079"/>
                  </a:lnTo>
                  <a:lnTo>
                    <a:pt x="0" y="266090"/>
                  </a:lnTo>
                  <a:lnTo>
                    <a:pt x="38100" y="266090"/>
                  </a:lnTo>
                  <a:lnTo>
                    <a:pt x="38100" y="228079"/>
                  </a:lnTo>
                  <a:close/>
                </a:path>
                <a:path w="38100" h="342265">
                  <a:moveTo>
                    <a:pt x="38100" y="152057"/>
                  </a:moveTo>
                  <a:lnTo>
                    <a:pt x="0" y="152057"/>
                  </a:lnTo>
                  <a:lnTo>
                    <a:pt x="0" y="190068"/>
                  </a:lnTo>
                  <a:lnTo>
                    <a:pt x="38100" y="190068"/>
                  </a:lnTo>
                  <a:lnTo>
                    <a:pt x="38100" y="152057"/>
                  </a:lnTo>
                  <a:close/>
                </a:path>
                <a:path w="38100" h="342265">
                  <a:moveTo>
                    <a:pt x="38100" y="76022"/>
                  </a:moveTo>
                  <a:lnTo>
                    <a:pt x="0" y="76022"/>
                  </a:lnTo>
                  <a:lnTo>
                    <a:pt x="0" y="114046"/>
                  </a:lnTo>
                  <a:lnTo>
                    <a:pt x="38100" y="114046"/>
                  </a:lnTo>
                  <a:lnTo>
                    <a:pt x="38100" y="76022"/>
                  </a:lnTo>
                  <a:close/>
                </a:path>
                <a:path w="38100" h="342265">
                  <a:moveTo>
                    <a:pt x="38100" y="0"/>
                  </a:moveTo>
                  <a:lnTo>
                    <a:pt x="0" y="0"/>
                  </a:lnTo>
                  <a:lnTo>
                    <a:pt x="0" y="38011"/>
                  </a:lnTo>
                  <a:lnTo>
                    <a:pt x="38100" y="38011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4" name="object 2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435867" y="6149985"/>
              <a:ext cx="152356" cy="152094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435867" y="6645668"/>
              <a:ext cx="152356" cy="152094"/>
            </a:xfrm>
            <a:prstGeom prst="rect">
              <a:avLst/>
            </a:prstGeom>
          </p:spPr>
        </p:pic>
        <p:sp>
          <p:nvSpPr>
            <p:cNvPr id="26" name="object 26"/>
            <p:cNvSpPr/>
            <p:nvPr/>
          </p:nvSpPr>
          <p:spPr>
            <a:xfrm>
              <a:off x="9274544" y="6292557"/>
              <a:ext cx="38100" cy="342265"/>
            </a:xfrm>
            <a:custGeom>
              <a:avLst/>
              <a:gdLst/>
              <a:ahLst/>
              <a:cxnLst/>
              <a:rect l="l" t="t" r="r" b="b"/>
              <a:pathLst>
                <a:path w="38100" h="342265">
                  <a:moveTo>
                    <a:pt x="38100" y="304101"/>
                  </a:moveTo>
                  <a:lnTo>
                    <a:pt x="0" y="304101"/>
                  </a:lnTo>
                  <a:lnTo>
                    <a:pt x="0" y="342112"/>
                  </a:lnTo>
                  <a:lnTo>
                    <a:pt x="38100" y="342112"/>
                  </a:lnTo>
                  <a:lnTo>
                    <a:pt x="38100" y="304101"/>
                  </a:lnTo>
                  <a:close/>
                </a:path>
                <a:path w="38100" h="342265">
                  <a:moveTo>
                    <a:pt x="38100" y="228079"/>
                  </a:moveTo>
                  <a:lnTo>
                    <a:pt x="0" y="228079"/>
                  </a:lnTo>
                  <a:lnTo>
                    <a:pt x="0" y="266090"/>
                  </a:lnTo>
                  <a:lnTo>
                    <a:pt x="38100" y="266090"/>
                  </a:lnTo>
                  <a:lnTo>
                    <a:pt x="38100" y="228079"/>
                  </a:lnTo>
                  <a:close/>
                </a:path>
                <a:path w="38100" h="342265">
                  <a:moveTo>
                    <a:pt x="38100" y="152057"/>
                  </a:moveTo>
                  <a:lnTo>
                    <a:pt x="0" y="152057"/>
                  </a:lnTo>
                  <a:lnTo>
                    <a:pt x="0" y="190068"/>
                  </a:lnTo>
                  <a:lnTo>
                    <a:pt x="38100" y="190068"/>
                  </a:lnTo>
                  <a:lnTo>
                    <a:pt x="38100" y="152057"/>
                  </a:lnTo>
                  <a:close/>
                </a:path>
                <a:path w="38100" h="342265">
                  <a:moveTo>
                    <a:pt x="38100" y="76022"/>
                  </a:moveTo>
                  <a:lnTo>
                    <a:pt x="0" y="76022"/>
                  </a:lnTo>
                  <a:lnTo>
                    <a:pt x="0" y="114046"/>
                  </a:lnTo>
                  <a:lnTo>
                    <a:pt x="38100" y="114046"/>
                  </a:lnTo>
                  <a:lnTo>
                    <a:pt x="38100" y="76022"/>
                  </a:lnTo>
                  <a:close/>
                </a:path>
                <a:path w="38100" h="342265">
                  <a:moveTo>
                    <a:pt x="38100" y="0"/>
                  </a:moveTo>
                  <a:lnTo>
                    <a:pt x="0" y="0"/>
                  </a:lnTo>
                  <a:lnTo>
                    <a:pt x="0" y="38011"/>
                  </a:lnTo>
                  <a:lnTo>
                    <a:pt x="38100" y="38011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7" name="object 2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17417" y="6149985"/>
              <a:ext cx="152356" cy="152094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17417" y="6645668"/>
              <a:ext cx="152356" cy="152094"/>
            </a:xfrm>
            <a:prstGeom prst="rect">
              <a:avLst/>
            </a:prstGeom>
          </p:spPr>
        </p:pic>
        <p:sp>
          <p:nvSpPr>
            <p:cNvPr id="29" name="object 29"/>
            <p:cNvSpPr/>
            <p:nvPr/>
          </p:nvSpPr>
          <p:spPr>
            <a:xfrm>
              <a:off x="11052150" y="6292557"/>
              <a:ext cx="38100" cy="342265"/>
            </a:xfrm>
            <a:custGeom>
              <a:avLst/>
              <a:gdLst/>
              <a:ahLst/>
              <a:cxnLst/>
              <a:rect l="l" t="t" r="r" b="b"/>
              <a:pathLst>
                <a:path w="38100" h="342265">
                  <a:moveTo>
                    <a:pt x="38100" y="304101"/>
                  </a:moveTo>
                  <a:lnTo>
                    <a:pt x="0" y="304101"/>
                  </a:lnTo>
                  <a:lnTo>
                    <a:pt x="0" y="342112"/>
                  </a:lnTo>
                  <a:lnTo>
                    <a:pt x="38100" y="342112"/>
                  </a:lnTo>
                  <a:lnTo>
                    <a:pt x="38100" y="304101"/>
                  </a:lnTo>
                  <a:close/>
                </a:path>
                <a:path w="38100" h="342265">
                  <a:moveTo>
                    <a:pt x="38100" y="228079"/>
                  </a:moveTo>
                  <a:lnTo>
                    <a:pt x="0" y="228079"/>
                  </a:lnTo>
                  <a:lnTo>
                    <a:pt x="0" y="266090"/>
                  </a:lnTo>
                  <a:lnTo>
                    <a:pt x="38100" y="266090"/>
                  </a:lnTo>
                  <a:lnTo>
                    <a:pt x="38100" y="228079"/>
                  </a:lnTo>
                  <a:close/>
                </a:path>
                <a:path w="38100" h="342265">
                  <a:moveTo>
                    <a:pt x="38100" y="152057"/>
                  </a:moveTo>
                  <a:lnTo>
                    <a:pt x="0" y="152057"/>
                  </a:lnTo>
                  <a:lnTo>
                    <a:pt x="0" y="190068"/>
                  </a:lnTo>
                  <a:lnTo>
                    <a:pt x="38100" y="190068"/>
                  </a:lnTo>
                  <a:lnTo>
                    <a:pt x="38100" y="152057"/>
                  </a:lnTo>
                  <a:close/>
                </a:path>
                <a:path w="38100" h="342265">
                  <a:moveTo>
                    <a:pt x="38100" y="76022"/>
                  </a:moveTo>
                  <a:lnTo>
                    <a:pt x="0" y="76022"/>
                  </a:lnTo>
                  <a:lnTo>
                    <a:pt x="0" y="114046"/>
                  </a:lnTo>
                  <a:lnTo>
                    <a:pt x="38100" y="114046"/>
                  </a:lnTo>
                  <a:lnTo>
                    <a:pt x="38100" y="76022"/>
                  </a:lnTo>
                  <a:close/>
                </a:path>
                <a:path w="38100" h="342265">
                  <a:moveTo>
                    <a:pt x="38100" y="0"/>
                  </a:moveTo>
                  <a:lnTo>
                    <a:pt x="0" y="0"/>
                  </a:lnTo>
                  <a:lnTo>
                    <a:pt x="0" y="38011"/>
                  </a:lnTo>
                  <a:lnTo>
                    <a:pt x="38100" y="38011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0" name="object 3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995028" y="6149985"/>
              <a:ext cx="152356" cy="152094"/>
            </a:xfrm>
            <a:prstGeom prst="rect">
              <a:avLst/>
            </a:prstGeom>
          </p:spPr>
        </p:pic>
        <p:pic>
          <p:nvPicPr>
            <p:cNvPr id="31" name="object 3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995028" y="6645668"/>
              <a:ext cx="152356" cy="152094"/>
            </a:xfrm>
            <a:prstGeom prst="rect">
              <a:avLst/>
            </a:prstGeom>
          </p:spPr>
        </p:pic>
        <p:sp>
          <p:nvSpPr>
            <p:cNvPr id="32" name="object 32"/>
            <p:cNvSpPr/>
            <p:nvPr/>
          </p:nvSpPr>
          <p:spPr>
            <a:xfrm>
              <a:off x="13566014" y="8503805"/>
              <a:ext cx="38100" cy="342265"/>
            </a:xfrm>
            <a:custGeom>
              <a:avLst/>
              <a:gdLst/>
              <a:ahLst/>
              <a:cxnLst/>
              <a:rect l="l" t="t" r="r" b="b"/>
              <a:pathLst>
                <a:path w="38100" h="342265">
                  <a:moveTo>
                    <a:pt x="38100" y="304101"/>
                  </a:moveTo>
                  <a:lnTo>
                    <a:pt x="0" y="304101"/>
                  </a:lnTo>
                  <a:lnTo>
                    <a:pt x="0" y="342112"/>
                  </a:lnTo>
                  <a:lnTo>
                    <a:pt x="38100" y="342112"/>
                  </a:lnTo>
                  <a:lnTo>
                    <a:pt x="38100" y="304101"/>
                  </a:lnTo>
                  <a:close/>
                </a:path>
                <a:path w="38100" h="342265">
                  <a:moveTo>
                    <a:pt x="38100" y="228079"/>
                  </a:moveTo>
                  <a:lnTo>
                    <a:pt x="0" y="228079"/>
                  </a:lnTo>
                  <a:lnTo>
                    <a:pt x="0" y="266090"/>
                  </a:lnTo>
                  <a:lnTo>
                    <a:pt x="38100" y="266090"/>
                  </a:lnTo>
                  <a:lnTo>
                    <a:pt x="38100" y="228079"/>
                  </a:lnTo>
                  <a:close/>
                </a:path>
                <a:path w="38100" h="342265">
                  <a:moveTo>
                    <a:pt x="38100" y="152057"/>
                  </a:moveTo>
                  <a:lnTo>
                    <a:pt x="0" y="152057"/>
                  </a:lnTo>
                  <a:lnTo>
                    <a:pt x="0" y="190068"/>
                  </a:lnTo>
                  <a:lnTo>
                    <a:pt x="38100" y="190068"/>
                  </a:lnTo>
                  <a:lnTo>
                    <a:pt x="38100" y="152057"/>
                  </a:lnTo>
                  <a:close/>
                </a:path>
                <a:path w="38100" h="342265">
                  <a:moveTo>
                    <a:pt x="38100" y="76022"/>
                  </a:moveTo>
                  <a:lnTo>
                    <a:pt x="0" y="76022"/>
                  </a:lnTo>
                  <a:lnTo>
                    <a:pt x="0" y="114033"/>
                  </a:lnTo>
                  <a:lnTo>
                    <a:pt x="38100" y="114033"/>
                  </a:lnTo>
                  <a:lnTo>
                    <a:pt x="38100" y="76022"/>
                  </a:lnTo>
                  <a:close/>
                </a:path>
                <a:path w="38100" h="342265">
                  <a:moveTo>
                    <a:pt x="38100" y="0"/>
                  </a:moveTo>
                  <a:lnTo>
                    <a:pt x="0" y="0"/>
                  </a:lnTo>
                  <a:lnTo>
                    <a:pt x="0" y="38011"/>
                  </a:lnTo>
                  <a:lnTo>
                    <a:pt x="38100" y="38011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3" name="object 3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508891" y="8361230"/>
              <a:ext cx="152356" cy="152094"/>
            </a:xfrm>
            <a:prstGeom prst="rect">
              <a:avLst/>
            </a:prstGeom>
          </p:spPr>
        </p:pic>
        <p:pic>
          <p:nvPicPr>
            <p:cNvPr id="34" name="object 34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3508891" y="8856914"/>
              <a:ext cx="152356" cy="152094"/>
            </a:xfrm>
            <a:prstGeom prst="rect">
              <a:avLst/>
            </a:prstGeom>
          </p:spPr>
        </p:pic>
        <p:sp>
          <p:nvSpPr>
            <p:cNvPr id="35" name="object 35"/>
            <p:cNvSpPr/>
            <p:nvPr/>
          </p:nvSpPr>
          <p:spPr>
            <a:xfrm>
              <a:off x="15241448" y="8503805"/>
              <a:ext cx="38100" cy="342265"/>
            </a:xfrm>
            <a:custGeom>
              <a:avLst/>
              <a:gdLst/>
              <a:ahLst/>
              <a:cxnLst/>
              <a:rect l="l" t="t" r="r" b="b"/>
              <a:pathLst>
                <a:path w="38100" h="342265">
                  <a:moveTo>
                    <a:pt x="38100" y="304101"/>
                  </a:moveTo>
                  <a:lnTo>
                    <a:pt x="0" y="304101"/>
                  </a:lnTo>
                  <a:lnTo>
                    <a:pt x="0" y="342112"/>
                  </a:lnTo>
                  <a:lnTo>
                    <a:pt x="38100" y="342112"/>
                  </a:lnTo>
                  <a:lnTo>
                    <a:pt x="38100" y="304101"/>
                  </a:lnTo>
                  <a:close/>
                </a:path>
                <a:path w="38100" h="342265">
                  <a:moveTo>
                    <a:pt x="38100" y="228079"/>
                  </a:moveTo>
                  <a:lnTo>
                    <a:pt x="0" y="228079"/>
                  </a:lnTo>
                  <a:lnTo>
                    <a:pt x="0" y="266090"/>
                  </a:lnTo>
                  <a:lnTo>
                    <a:pt x="38100" y="266090"/>
                  </a:lnTo>
                  <a:lnTo>
                    <a:pt x="38100" y="228079"/>
                  </a:lnTo>
                  <a:close/>
                </a:path>
                <a:path w="38100" h="342265">
                  <a:moveTo>
                    <a:pt x="38100" y="152057"/>
                  </a:moveTo>
                  <a:lnTo>
                    <a:pt x="0" y="152057"/>
                  </a:lnTo>
                  <a:lnTo>
                    <a:pt x="0" y="190068"/>
                  </a:lnTo>
                  <a:lnTo>
                    <a:pt x="38100" y="190068"/>
                  </a:lnTo>
                  <a:lnTo>
                    <a:pt x="38100" y="152057"/>
                  </a:lnTo>
                  <a:close/>
                </a:path>
                <a:path w="38100" h="342265">
                  <a:moveTo>
                    <a:pt x="38100" y="76022"/>
                  </a:moveTo>
                  <a:lnTo>
                    <a:pt x="0" y="76022"/>
                  </a:lnTo>
                  <a:lnTo>
                    <a:pt x="0" y="114033"/>
                  </a:lnTo>
                  <a:lnTo>
                    <a:pt x="38100" y="114033"/>
                  </a:lnTo>
                  <a:lnTo>
                    <a:pt x="38100" y="76022"/>
                  </a:lnTo>
                  <a:close/>
                </a:path>
                <a:path w="38100" h="342265">
                  <a:moveTo>
                    <a:pt x="38100" y="0"/>
                  </a:moveTo>
                  <a:lnTo>
                    <a:pt x="0" y="0"/>
                  </a:lnTo>
                  <a:lnTo>
                    <a:pt x="0" y="38011"/>
                  </a:lnTo>
                  <a:lnTo>
                    <a:pt x="38100" y="38011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6" name="object 36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184321" y="8361230"/>
              <a:ext cx="152356" cy="152094"/>
            </a:xfrm>
            <a:prstGeom prst="rect">
              <a:avLst/>
            </a:prstGeom>
          </p:spPr>
        </p:pic>
        <p:pic>
          <p:nvPicPr>
            <p:cNvPr id="37" name="object 37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5184321" y="8856914"/>
              <a:ext cx="152356" cy="152094"/>
            </a:xfrm>
            <a:prstGeom prst="rect">
              <a:avLst/>
            </a:prstGeom>
          </p:spPr>
        </p:pic>
        <p:sp>
          <p:nvSpPr>
            <p:cNvPr id="38" name="object 38"/>
            <p:cNvSpPr/>
            <p:nvPr/>
          </p:nvSpPr>
          <p:spPr>
            <a:xfrm>
              <a:off x="16973157" y="8503805"/>
              <a:ext cx="38100" cy="342265"/>
            </a:xfrm>
            <a:custGeom>
              <a:avLst/>
              <a:gdLst/>
              <a:ahLst/>
              <a:cxnLst/>
              <a:rect l="l" t="t" r="r" b="b"/>
              <a:pathLst>
                <a:path w="38100" h="342265">
                  <a:moveTo>
                    <a:pt x="38100" y="304101"/>
                  </a:moveTo>
                  <a:lnTo>
                    <a:pt x="0" y="304101"/>
                  </a:lnTo>
                  <a:lnTo>
                    <a:pt x="0" y="342112"/>
                  </a:lnTo>
                  <a:lnTo>
                    <a:pt x="38100" y="342112"/>
                  </a:lnTo>
                  <a:lnTo>
                    <a:pt x="38100" y="304101"/>
                  </a:lnTo>
                  <a:close/>
                </a:path>
                <a:path w="38100" h="342265">
                  <a:moveTo>
                    <a:pt x="38100" y="228079"/>
                  </a:moveTo>
                  <a:lnTo>
                    <a:pt x="0" y="228079"/>
                  </a:lnTo>
                  <a:lnTo>
                    <a:pt x="0" y="266090"/>
                  </a:lnTo>
                  <a:lnTo>
                    <a:pt x="38100" y="266090"/>
                  </a:lnTo>
                  <a:lnTo>
                    <a:pt x="38100" y="228079"/>
                  </a:lnTo>
                  <a:close/>
                </a:path>
                <a:path w="38100" h="342265">
                  <a:moveTo>
                    <a:pt x="38100" y="152057"/>
                  </a:moveTo>
                  <a:lnTo>
                    <a:pt x="0" y="152057"/>
                  </a:lnTo>
                  <a:lnTo>
                    <a:pt x="0" y="190068"/>
                  </a:lnTo>
                  <a:lnTo>
                    <a:pt x="38100" y="190068"/>
                  </a:lnTo>
                  <a:lnTo>
                    <a:pt x="38100" y="152057"/>
                  </a:lnTo>
                  <a:close/>
                </a:path>
                <a:path w="38100" h="342265">
                  <a:moveTo>
                    <a:pt x="38100" y="76022"/>
                  </a:moveTo>
                  <a:lnTo>
                    <a:pt x="0" y="76022"/>
                  </a:lnTo>
                  <a:lnTo>
                    <a:pt x="0" y="114033"/>
                  </a:lnTo>
                  <a:lnTo>
                    <a:pt x="38100" y="114033"/>
                  </a:lnTo>
                  <a:lnTo>
                    <a:pt x="38100" y="76022"/>
                  </a:lnTo>
                  <a:close/>
                </a:path>
                <a:path w="38100" h="342265">
                  <a:moveTo>
                    <a:pt x="38100" y="0"/>
                  </a:moveTo>
                  <a:lnTo>
                    <a:pt x="0" y="0"/>
                  </a:lnTo>
                  <a:lnTo>
                    <a:pt x="0" y="38011"/>
                  </a:lnTo>
                  <a:lnTo>
                    <a:pt x="38100" y="38011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9" name="object 3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916030" y="8361230"/>
              <a:ext cx="152356" cy="152094"/>
            </a:xfrm>
            <a:prstGeom prst="rect">
              <a:avLst/>
            </a:prstGeom>
          </p:spPr>
        </p:pic>
        <p:pic>
          <p:nvPicPr>
            <p:cNvPr id="40" name="object 4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916030" y="8856914"/>
              <a:ext cx="152356" cy="152094"/>
            </a:xfrm>
            <a:prstGeom prst="rect">
              <a:avLst/>
            </a:prstGeom>
          </p:spPr>
        </p:pic>
      </p:grpSp>
      <p:sp>
        <p:nvSpPr>
          <p:cNvPr id="41" name="object 41"/>
          <p:cNvSpPr txBox="1"/>
          <p:nvPr/>
        </p:nvSpPr>
        <p:spPr>
          <a:xfrm>
            <a:off x="12872856" y="9000614"/>
            <a:ext cx="310134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86560" algn="l"/>
              </a:tabLst>
            </a:pPr>
            <a:r>
              <a:rPr sz="2000" spc="80" dirty="0">
                <a:latin typeface="Lucida Sans Unicode"/>
                <a:cs typeface="Lucida Sans Unicode"/>
              </a:rPr>
              <a:t>Standard</a:t>
            </a:r>
            <a:r>
              <a:rPr sz="2000" spc="-80" dirty="0">
                <a:latin typeface="Lucida Sans Unicode"/>
                <a:cs typeface="Lucida Sans Unicode"/>
              </a:rPr>
              <a:t> </a:t>
            </a:r>
            <a:r>
              <a:rPr sz="2000" spc="-50" dirty="0">
                <a:latin typeface="Lucida Sans Unicode"/>
                <a:cs typeface="Lucida Sans Unicode"/>
              </a:rPr>
              <a:t>2</a:t>
            </a:r>
            <a:r>
              <a:rPr sz="2000" dirty="0">
                <a:latin typeface="Lucida Sans Unicode"/>
                <a:cs typeface="Lucida Sans Unicode"/>
              </a:rPr>
              <a:t>	</a:t>
            </a:r>
            <a:r>
              <a:rPr sz="2100" spc="90" dirty="0">
                <a:latin typeface="Lucida Sans Unicode"/>
                <a:cs typeface="Lucida Sans Unicode"/>
              </a:rPr>
              <a:t>Standard</a:t>
            </a:r>
            <a:r>
              <a:rPr sz="2100" spc="-100" dirty="0">
                <a:latin typeface="Lucida Sans Unicode"/>
                <a:cs typeface="Lucida Sans Unicode"/>
              </a:rPr>
              <a:t> </a:t>
            </a:r>
            <a:r>
              <a:rPr sz="2100" spc="-715" dirty="0">
                <a:latin typeface="Lucida Sans Unicode"/>
                <a:cs typeface="Lucida Sans Unicode"/>
              </a:rPr>
              <a:t>1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6620383" y="8975596"/>
            <a:ext cx="74422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Lucida Sans Unicode"/>
                <a:cs typeface="Lucida Sans Unicode"/>
              </a:rPr>
              <a:t>Plus</a:t>
            </a:r>
            <a:r>
              <a:rPr sz="2000" spc="-100" dirty="0">
                <a:latin typeface="Lucida Sans Unicode"/>
                <a:cs typeface="Lucida Sans Unicode"/>
              </a:rPr>
              <a:t> </a:t>
            </a:r>
            <a:r>
              <a:rPr sz="2000" spc="-50" dirty="0">
                <a:latin typeface="Lucida Sans Unicode"/>
                <a:cs typeface="Lucida Sans Unicode"/>
              </a:rPr>
              <a:t>2</a:t>
            </a:r>
            <a:endParaRPr sz="20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109030" y="0"/>
            <a:ext cx="4178970" cy="6350241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6670019" cy="6291580"/>
            <a:chOff x="0" y="0"/>
            <a:chExt cx="16670019" cy="629158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6562400" cy="62913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6669511" cy="4163567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10908034" y="7981457"/>
            <a:ext cx="7379970" cy="2305685"/>
            <a:chOff x="10908034" y="7981457"/>
            <a:chExt cx="7379970" cy="2305685"/>
          </a:xfrm>
        </p:grpSpPr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908034" y="7981457"/>
              <a:ext cx="7379965" cy="2305541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631173" y="9177096"/>
              <a:ext cx="933449" cy="99059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094454" y="9177096"/>
              <a:ext cx="1000124" cy="990599"/>
            </a:xfrm>
            <a:prstGeom prst="rect">
              <a:avLst/>
            </a:prstGeom>
          </p:spPr>
        </p:pic>
      </p:grpSp>
      <p:grpSp>
        <p:nvGrpSpPr>
          <p:cNvPr id="10" name="object 10"/>
          <p:cNvGrpSpPr/>
          <p:nvPr/>
        </p:nvGrpSpPr>
        <p:grpSpPr>
          <a:xfrm>
            <a:off x="9421367" y="160145"/>
            <a:ext cx="8867140" cy="7395845"/>
            <a:chOff x="9421367" y="160145"/>
            <a:chExt cx="8867140" cy="7395845"/>
          </a:xfrm>
        </p:grpSpPr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197558" y="160145"/>
              <a:ext cx="4090441" cy="565784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421367" y="3553967"/>
              <a:ext cx="7677911" cy="4002023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6468393" y="6984476"/>
            <a:ext cx="248729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80" dirty="0">
                <a:latin typeface="Arial"/>
                <a:cs typeface="Arial"/>
              </a:rPr>
              <a:t>Dhaval</a:t>
            </a:r>
            <a:r>
              <a:rPr sz="3200" b="1" spc="-335" dirty="0">
                <a:latin typeface="Arial"/>
                <a:cs typeface="Arial"/>
              </a:rPr>
              <a:t> </a:t>
            </a:r>
            <a:r>
              <a:rPr sz="3200" b="1" spc="-10" dirty="0">
                <a:latin typeface="Arial"/>
                <a:cs typeface="Arial"/>
              </a:rPr>
              <a:t>Patel</a:t>
            </a:r>
            <a:endParaRPr sz="32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4450" y="6743174"/>
            <a:ext cx="3774440" cy="842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90" dirty="0">
                <a:latin typeface="Arial"/>
                <a:cs typeface="Arial"/>
              </a:rPr>
              <a:t>Hemanand</a:t>
            </a:r>
            <a:r>
              <a:rPr sz="3200" b="1" spc="-310" dirty="0">
                <a:latin typeface="Arial"/>
                <a:cs typeface="Arial"/>
              </a:rPr>
              <a:t> </a:t>
            </a:r>
            <a:r>
              <a:rPr sz="3200" b="1" spc="60" dirty="0">
                <a:latin typeface="Arial"/>
                <a:cs typeface="Arial"/>
              </a:rPr>
              <a:t>Vadivel</a:t>
            </a:r>
            <a:endParaRPr sz="3200">
              <a:latin typeface="Arial"/>
              <a:cs typeface="Arial"/>
            </a:endParaRPr>
          </a:p>
          <a:p>
            <a:pPr marL="19685">
              <a:lnSpc>
                <a:spcPct val="100000"/>
              </a:lnSpc>
              <a:spcBef>
                <a:spcPts val="70"/>
              </a:spcBef>
            </a:pPr>
            <a:r>
              <a:rPr sz="2100" spc="-65" dirty="0">
                <a:latin typeface="Lucida Sans Unicode"/>
                <a:cs typeface="Lucida Sans Unicode"/>
              </a:rPr>
              <a:t>aka</a:t>
            </a:r>
            <a:r>
              <a:rPr sz="2100" spc="-130" dirty="0">
                <a:latin typeface="Lucida Sans Unicode"/>
                <a:cs typeface="Lucida Sans Unicode"/>
              </a:rPr>
              <a:t> </a:t>
            </a:r>
            <a:r>
              <a:rPr sz="2100" spc="-135" dirty="0">
                <a:solidFill>
                  <a:srgbClr val="12239D"/>
                </a:solidFill>
                <a:latin typeface="Arial Black"/>
                <a:cs typeface="Arial Black"/>
              </a:rPr>
              <a:t>Tony</a:t>
            </a:r>
            <a:r>
              <a:rPr sz="2100" spc="-185" dirty="0">
                <a:solidFill>
                  <a:srgbClr val="12239D"/>
                </a:solidFill>
                <a:latin typeface="Arial Black"/>
                <a:cs typeface="Arial Black"/>
              </a:rPr>
              <a:t> </a:t>
            </a:r>
            <a:r>
              <a:rPr sz="2100" spc="-10" dirty="0">
                <a:solidFill>
                  <a:srgbClr val="12239D"/>
                </a:solidFill>
                <a:latin typeface="Arial Black"/>
                <a:cs typeface="Arial Black"/>
              </a:rPr>
              <a:t>Sharma</a:t>
            </a:r>
            <a:endParaRPr sz="2100">
              <a:latin typeface="Arial Black"/>
              <a:cs typeface="Arial Black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5461524" y="6410632"/>
            <a:ext cx="2451100" cy="1045210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5"/>
              </a:spcBef>
            </a:pPr>
            <a:r>
              <a:rPr sz="3200" b="1" dirty="0">
                <a:latin typeface="Arial"/>
                <a:cs typeface="Arial"/>
              </a:rPr>
              <a:t>Bhavin</a:t>
            </a:r>
            <a:r>
              <a:rPr sz="3200" b="1" spc="-330" dirty="0">
                <a:latin typeface="Arial"/>
                <a:cs typeface="Arial"/>
              </a:rPr>
              <a:t> </a:t>
            </a:r>
            <a:r>
              <a:rPr sz="3200" b="1" spc="-20" dirty="0">
                <a:latin typeface="Arial"/>
                <a:cs typeface="Arial"/>
              </a:rPr>
              <a:t>Patel</a:t>
            </a:r>
            <a:endParaRPr sz="3200">
              <a:latin typeface="Arial"/>
              <a:cs typeface="Arial"/>
            </a:endParaRPr>
          </a:p>
          <a:p>
            <a:pPr marL="91440">
              <a:lnSpc>
                <a:spcPct val="100000"/>
              </a:lnSpc>
              <a:spcBef>
                <a:spcPts val="660"/>
              </a:spcBef>
            </a:pPr>
            <a:r>
              <a:rPr sz="2100" spc="-65" dirty="0">
                <a:latin typeface="Lucida Sans Unicode"/>
                <a:cs typeface="Lucida Sans Unicode"/>
              </a:rPr>
              <a:t>aka</a:t>
            </a:r>
            <a:r>
              <a:rPr sz="2100" spc="-135" dirty="0">
                <a:latin typeface="Lucida Sans Unicode"/>
                <a:cs typeface="Lucida Sans Unicode"/>
              </a:rPr>
              <a:t> </a:t>
            </a:r>
            <a:r>
              <a:rPr sz="2100" spc="-155" dirty="0">
                <a:solidFill>
                  <a:srgbClr val="12239D"/>
                </a:solidFill>
                <a:latin typeface="Arial Black"/>
                <a:cs typeface="Arial Black"/>
              </a:rPr>
              <a:t>Bruce</a:t>
            </a:r>
            <a:r>
              <a:rPr sz="2100" spc="-185" dirty="0">
                <a:solidFill>
                  <a:srgbClr val="12239D"/>
                </a:solidFill>
                <a:latin typeface="Arial Black"/>
                <a:cs typeface="Arial Black"/>
              </a:rPr>
              <a:t> </a:t>
            </a:r>
            <a:r>
              <a:rPr sz="2100" spc="-10" dirty="0">
                <a:solidFill>
                  <a:srgbClr val="12239D"/>
                </a:solidFill>
                <a:latin typeface="Arial Black"/>
                <a:cs typeface="Arial Black"/>
              </a:rPr>
              <a:t>Haryali</a:t>
            </a:r>
            <a:endParaRPr sz="2100">
              <a:latin typeface="Arial Black"/>
              <a:cs typeface="Arial Black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82075" y="7427958"/>
            <a:ext cx="227139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-65" dirty="0">
                <a:latin typeface="Lucida Sans Unicode"/>
                <a:cs typeface="Lucida Sans Unicode"/>
              </a:rPr>
              <a:t>aka</a:t>
            </a:r>
            <a:r>
              <a:rPr sz="2100" spc="-135" dirty="0">
                <a:latin typeface="Lucida Sans Unicode"/>
                <a:cs typeface="Lucida Sans Unicode"/>
              </a:rPr>
              <a:t> </a:t>
            </a:r>
            <a:r>
              <a:rPr sz="2100" spc="-130" dirty="0">
                <a:solidFill>
                  <a:srgbClr val="12239D"/>
                </a:solidFill>
                <a:latin typeface="Arial Black"/>
                <a:cs typeface="Arial Black"/>
              </a:rPr>
              <a:t>Peter</a:t>
            </a:r>
            <a:r>
              <a:rPr sz="2100" spc="-185" dirty="0">
                <a:solidFill>
                  <a:srgbClr val="12239D"/>
                </a:solidFill>
                <a:latin typeface="Arial Black"/>
                <a:cs typeface="Arial Black"/>
              </a:rPr>
              <a:t> </a:t>
            </a:r>
            <a:r>
              <a:rPr sz="2100" spc="-110" dirty="0">
                <a:solidFill>
                  <a:srgbClr val="12239D"/>
                </a:solidFill>
                <a:latin typeface="Arial Black"/>
                <a:cs typeface="Arial Black"/>
              </a:rPr>
              <a:t>Pandey</a:t>
            </a:r>
            <a:endParaRPr sz="2100">
              <a:latin typeface="Arial Black"/>
              <a:cs typeface="Arial Black"/>
            </a:endParaRPr>
          </a:p>
        </p:txBody>
      </p:sp>
      <p:pic>
        <p:nvPicPr>
          <p:cNvPr id="17" name="object 17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6230600" y="8948927"/>
            <a:ext cx="1188719" cy="1338072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6552461" y="7991697"/>
            <a:ext cx="7795766" cy="124457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8000" dirty="0">
                <a:latin typeface="Segoe Script" panose="030B0504020000000003" pitchFamily="66" charset="0"/>
                <a:cs typeface="Trebuchet MS"/>
              </a:rPr>
              <a:t>Thank You</a:t>
            </a:r>
            <a:endParaRPr sz="8000" dirty="0">
              <a:latin typeface="Segoe Script" panose="030B0504020000000003" pitchFamily="66" charset="0"/>
              <a:cs typeface="Trebuchet MS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0" y="0"/>
            <a:ext cx="17185005" cy="7556500"/>
            <a:chOff x="0" y="0"/>
            <a:chExt cx="17185005" cy="7556500"/>
          </a:xfrm>
        </p:grpSpPr>
        <p:pic>
          <p:nvPicPr>
            <p:cNvPr id="20" name="object 20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506711" y="3553967"/>
              <a:ext cx="7677911" cy="4002023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0" y="2334863"/>
              <a:ext cx="5100261" cy="4562474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322372" y="2237113"/>
              <a:ext cx="4781549" cy="4905374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0" y="0"/>
              <a:ext cx="16791431" cy="416661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 rot="1320000">
            <a:off x="-913775" y="3607332"/>
            <a:ext cx="20283173" cy="45910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1780"/>
              </a:lnSpc>
            </a:pPr>
            <a:r>
              <a:rPr sz="36150" b="1" spc="-1055" dirty="0">
                <a:solidFill>
                  <a:srgbClr val="F5F1D5"/>
                </a:solidFill>
                <a:latin typeface="Arial"/>
                <a:cs typeface="Arial"/>
              </a:rPr>
              <a:t>A</a:t>
            </a:r>
            <a:r>
              <a:rPr sz="36150" b="1" spc="-1095" dirty="0">
                <a:solidFill>
                  <a:srgbClr val="F5F1D5"/>
                </a:solidFill>
                <a:latin typeface="Arial"/>
                <a:cs typeface="Arial"/>
              </a:rPr>
              <a:t>G</a:t>
            </a:r>
            <a:r>
              <a:rPr sz="36150" b="1" spc="-1595" dirty="0">
                <a:solidFill>
                  <a:srgbClr val="F5F1D5"/>
                </a:solidFill>
                <a:latin typeface="Arial"/>
                <a:cs typeface="Arial"/>
              </a:rPr>
              <a:t>E</a:t>
            </a:r>
            <a:r>
              <a:rPr sz="54225" b="1" spc="-1410" baseline="-1152" dirty="0">
                <a:solidFill>
                  <a:srgbClr val="F5F1D5"/>
                </a:solidFill>
                <a:latin typeface="Arial"/>
                <a:cs typeface="Arial"/>
              </a:rPr>
              <a:t>N</a:t>
            </a:r>
            <a:r>
              <a:rPr sz="54225" b="1" spc="-1770" baseline="-1613" dirty="0">
                <a:solidFill>
                  <a:srgbClr val="F5F1D5"/>
                </a:solidFill>
                <a:latin typeface="Arial"/>
                <a:cs typeface="Arial"/>
              </a:rPr>
              <a:t>D</a:t>
            </a:r>
            <a:r>
              <a:rPr sz="54225" b="1" spc="1589" baseline="-1997" dirty="0">
                <a:solidFill>
                  <a:srgbClr val="F5F1D5"/>
                </a:solidFill>
                <a:latin typeface="Arial"/>
                <a:cs typeface="Arial"/>
              </a:rPr>
              <a:t>A</a:t>
            </a:r>
            <a:endParaRPr sz="54225" baseline="-1997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1618450"/>
            <a:ext cx="282765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160" dirty="0"/>
              <a:t>WHY?</a:t>
            </a:r>
            <a:endParaRPr sz="7200"/>
          </a:p>
        </p:txBody>
      </p:sp>
      <p:sp>
        <p:nvSpPr>
          <p:cNvPr id="4" name="object 4"/>
          <p:cNvSpPr txBox="1"/>
          <p:nvPr/>
        </p:nvSpPr>
        <p:spPr>
          <a:xfrm>
            <a:off x="1306150" y="2936809"/>
            <a:ext cx="1974214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120" dirty="0">
                <a:solidFill>
                  <a:srgbClr val="958AB5"/>
                </a:solidFill>
                <a:latin typeface="Trebuchet MS"/>
                <a:cs typeface="Trebuchet MS"/>
              </a:rPr>
              <a:t>Objectives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03310" y="3869280"/>
            <a:ext cx="11576685" cy="5587365"/>
          </a:xfrm>
          <a:prstGeom prst="rect">
            <a:avLst/>
          </a:prstGeom>
        </p:spPr>
        <p:txBody>
          <a:bodyPr vert="horz" wrap="square" lIns="0" tIns="602615" rIns="0" bIns="0" rtlCol="0">
            <a:spAutoFit/>
          </a:bodyPr>
          <a:lstStyle/>
          <a:p>
            <a:pPr marL="913130">
              <a:lnSpc>
                <a:spcPct val="100000"/>
              </a:lnSpc>
              <a:spcBef>
                <a:spcPts val="4745"/>
              </a:spcBef>
            </a:pPr>
            <a:r>
              <a:rPr sz="7200" b="1" spc="-10" dirty="0">
                <a:solidFill>
                  <a:srgbClr val="12239D"/>
                </a:solidFill>
                <a:latin typeface="Arial"/>
                <a:cs typeface="Arial"/>
              </a:rPr>
              <a:t>WHAT?</a:t>
            </a:r>
            <a:endParaRPr sz="7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05"/>
              </a:spcBef>
            </a:pPr>
            <a:r>
              <a:rPr sz="2800" b="1" spc="285" dirty="0">
                <a:solidFill>
                  <a:srgbClr val="958AB5"/>
                </a:solidFill>
                <a:latin typeface="Trebuchet MS"/>
                <a:cs typeface="Trebuchet MS"/>
              </a:rPr>
              <a:t>Company's</a:t>
            </a:r>
            <a:r>
              <a:rPr sz="2800" b="1" spc="-240" dirty="0">
                <a:solidFill>
                  <a:srgbClr val="958AB5"/>
                </a:solidFill>
                <a:latin typeface="Trebuchet MS"/>
                <a:cs typeface="Trebuchet MS"/>
              </a:rPr>
              <a:t> </a:t>
            </a:r>
            <a:r>
              <a:rPr sz="2800" b="1" spc="120" dirty="0">
                <a:solidFill>
                  <a:srgbClr val="958AB5"/>
                </a:solidFill>
                <a:latin typeface="Trebuchet MS"/>
                <a:cs typeface="Trebuchet MS"/>
              </a:rPr>
              <a:t>detail</a:t>
            </a:r>
            <a:r>
              <a:rPr sz="2800" b="1" spc="-235" dirty="0">
                <a:solidFill>
                  <a:srgbClr val="958AB5"/>
                </a:solidFill>
                <a:latin typeface="Trebuchet MS"/>
                <a:cs typeface="Trebuchet MS"/>
              </a:rPr>
              <a:t> </a:t>
            </a:r>
            <a:r>
              <a:rPr sz="2800" b="1" spc="290" dirty="0">
                <a:solidFill>
                  <a:srgbClr val="958AB5"/>
                </a:solidFill>
                <a:latin typeface="Trebuchet MS"/>
                <a:cs typeface="Trebuchet MS"/>
              </a:rPr>
              <a:t>and</a:t>
            </a:r>
            <a:r>
              <a:rPr sz="2800" b="1" spc="-235" dirty="0">
                <a:solidFill>
                  <a:srgbClr val="958AB5"/>
                </a:solidFill>
                <a:latin typeface="Trebuchet MS"/>
                <a:cs typeface="Trebuchet MS"/>
              </a:rPr>
              <a:t> </a:t>
            </a:r>
            <a:r>
              <a:rPr sz="2800" b="1" spc="185" dirty="0">
                <a:solidFill>
                  <a:srgbClr val="958AB5"/>
                </a:solidFill>
                <a:latin typeface="Trebuchet MS"/>
                <a:cs typeface="Trebuchet MS"/>
              </a:rPr>
              <a:t>market</a:t>
            </a:r>
            <a:endParaRPr sz="28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28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28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995"/>
              </a:spcBef>
            </a:pPr>
            <a:endParaRPr sz="2800">
              <a:latin typeface="Trebuchet MS"/>
              <a:cs typeface="Trebuchet MS"/>
            </a:endParaRPr>
          </a:p>
          <a:p>
            <a:pPr marR="417830" algn="r">
              <a:lnSpc>
                <a:spcPct val="100000"/>
              </a:lnSpc>
            </a:pPr>
            <a:r>
              <a:rPr sz="7200" b="1" spc="215" dirty="0">
                <a:solidFill>
                  <a:srgbClr val="12239D"/>
                </a:solidFill>
                <a:latin typeface="Arial"/>
                <a:cs typeface="Arial"/>
              </a:rPr>
              <a:t>HOW?</a:t>
            </a:r>
            <a:endParaRPr sz="7200">
              <a:latin typeface="Arial"/>
              <a:cs typeface="Arial"/>
            </a:endParaRPr>
          </a:p>
          <a:p>
            <a:pPr marL="6866890">
              <a:lnSpc>
                <a:spcPct val="100000"/>
              </a:lnSpc>
              <a:spcBef>
                <a:spcPts val="1595"/>
              </a:spcBef>
            </a:pPr>
            <a:r>
              <a:rPr sz="2800" b="1" spc="160" dirty="0">
                <a:solidFill>
                  <a:srgbClr val="958AB5"/>
                </a:solidFill>
                <a:latin typeface="Trebuchet MS"/>
                <a:cs typeface="Trebuchet MS"/>
              </a:rPr>
              <a:t>Data,</a:t>
            </a:r>
            <a:r>
              <a:rPr sz="2800" b="1" spc="-245" dirty="0">
                <a:solidFill>
                  <a:srgbClr val="958AB5"/>
                </a:solidFill>
                <a:latin typeface="Trebuchet MS"/>
                <a:cs typeface="Trebuchet MS"/>
              </a:rPr>
              <a:t> </a:t>
            </a:r>
            <a:r>
              <a:rPr sz="2800" b="1" spc="140" dirty="0">
                <a:solidFill>
                  <a:srgbClr val="958AB5"/>
                </a:solidFill>
                <a:latin typeface="Trebuchet MS"/>
                <a:cs typeface="Trebuchet MS"/>
              </a:rPr>
              <a:t>Requests,</a:t>
            </a:r>
            <a:r>
              <a:rPr sz="2800" b="1" spc="-245" dirty="0">
                <a:solidFill>
                  <a:srgbClr val="958AB5"/>
                </a:solidFill>
                <a:latin typeface="Trebuchet MS"/>
                <a:cs typeface="Trebuchet MS"/>
              </a:rPr>
              <a:t> </a:t>
            </a:r>
            <a:r>
              <a:rPr sz="2800" b="1" spc="290" dirty="0">
                <a:solidFill>
                  <a:srgbClr val="958AB5"/>
                </a:solidFill>
                <a:latin typeface="Trebuchet MS"/>
                <a:cs typeface="Trebuchet MS"/>
              </a:rPr>
              <a:t>and</a:t>
            </a:r>
            <a:r>
              <a:rPr sz="2800" b="1" spc="-245" dirty="0">
                <a:solidFill>
                  <a:srgbClr val="958AB5"/>
                </a:solidFill>
                <a:latin typeface="Trebuchet MS"/>
                <a:cs typeface="Trebuchet MS"/>
              </a:rPr>
              <a:t> </a:t>
            </a:r>
            <a:r>
              <a:rPr sz="2800" b="1" spc="120" dirty="0">
                <a:solidFill>
                  <a:srgbClr val="958AB5"/>
                </a:solidFill>
                <a:latin typeface="Trebuchet MS"/>
                <a:cs typeface="Trebuchet MS"/>
              </a:rPr>
              <a:t>Tools</a:t>
            </a:r>
            <a:endParaRPr sz="2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07401" y="2900109"/>
            <a:ext cx="133350" cy="13334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07401" y="4528884"/>
            <a:ext cx="133350" cy="1333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07401" y="6157659"/>
            <a:ext cx="133350" cy="13334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07401" y="7243509"/>
            <a:ext cx="133350" cy="13334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07401" y="8329359"/>
            <a:ext cx="133350" cy="1333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119308" y="9057241"/>
            <a:ext cx="981074" cy="99059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4315872" y="351134"/>
            <a:ext cx="11538585" cy="825563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R="2172335" algn="ctr">
              <a:lnSpc>
                <a:spcPct val="100000"/>
              </a:lnSpc>
              <a:spcBef>
                <a:spcPts val="114"/>
              </a:spcBef>
            </a:pPr>
            <a:r>
              <a:rPr sz="10500" b="1" spc="-70" dirty="0">
                <a:latin typeface="Arial"/>
                <a:cs typeface="Arial"/>
              </a:rPr>
              <a:t>O</a:t>
            </a:r>
            <a:r>
              <a:rPr sz="10500" b="1" spc="-75" dirty="0">
                <a:latin typeface="Arial"/>
                <a:cs typeface="Arial"/>
              </a:rPr>
              <a:t>b</a:t>
            </a:r>
            <a:r>
              <a:rPr sz="10500" b="1" spc="-100" dirty="0">
                <a:latin typeface="Arial"/>
                <a:cs typeface="Arial"/>
              </a:rPr>
              <a:t>j</a:t>
            </a:r>
            <a:r>
              <a:rPr sz="10500" b="1" spc="-95" dirty="0">
                <a:latin typeface="Arial"/>
                <a:cs typeface="Arial"/>
              </a:rPr>
              <a:t>e</a:t>
            </a:r>
            <a:r>
              <a:rPr sz="10500" b="1" spc="-204" dirty="0">
                <a:latin typeface="Arial"/>
                <a:cs typeface="Arial"/>
              </a:rPr>
              <a:t>c</a:t>
            </a:r>
            <a:r>
              <a:rPr sz="10500" b="1" spc="-50" dirty="0">
                <a:latin typeface="Arial"/>
                <a:cs typeface="Arial"/>
              </a:rPr>
              <a:t>t</a:t>
            </a:r>
            <a:r>
              <a:rPr sz="10500" b="1" spc="-90" dirty="0">
                <a:latin typeface="Arial"/>
                <a:cs typeface="Arial"/>
              </a:rPr>
              <a:t>i</a:t>
            </a:r>
            <a:r>
              <a:rPr sz="10500" b="1" spc="-70" dirty="0">
                <a:latin typeface="Arial"/>
                <a:cs typeface="Arial"/>
              </a:rPr>
              <a:t>v</a:t>
            </a:r>
            <a:r>
              <a:rPr sz="10500" b="1" spc="-95" dirty="0">
                <a:latin typeface="Arial"/>
                <a:cs typeface="Arial"/>
              </a:rPr>
              <a:t>e</a:t>
            </a:r>
            <a:r>
              <a:rPr sz="10500" b="1" spc="400" dirty="0">
                <a:latin typeface="Arial"/>
                <a:cs typeface="Arial"/>
              </a:rPr>
              <a:t>s</a:t>
            </a:r>
            <a:endParaRPr sz="10500">
              <a:latin typeface="Arial"/>
              <a:cs typeface="Arial"/>
            </a:endParaRPr>
          </a:p>
          <a:p>
            <a:pPr marL="12700" marR="122555">
              <a:lnSpc>
                <a:spcPct val="122800"/>
              </a:lnSpc>
              <a:spcBef>
                <a:spcPts val="5160"/>
              </a:spcBef>
            </a:pPr>
            <a:r>
              <a:rPr sz="2900" b="1" dirty="0">
                <a:solidFill>
                  <a:srgbClr val="12239D"/>
                </a:solidFill>
                <a:latin typeface="Trebuchet MS"/>
                <a:cs typeface="Trebuchet MS"/>
              </a:rPr>
              <a:t>Atliq</a:t>
            </a:r>
            <a:r>
              <a:rPr sz="2900" b="1" spc="-50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75" dirty="0">
                <a:solidFill>
                  <a:srgbClr val="12239D"/>
                </a:solidFill>
                <a:latin typeface="Trebuchet MS"/>
                <a:cs typeface="Trebuchet MS"/>
              </a:rPr>
              <a:t>Hardware</a:t>
            </a:r>
            <a:r>
              <a:rPr sz="2900" b="1" spc="-33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110" dirty="0">
                <a:latin typeface="Lucida Sans Unicode"/>
                <a:cs typeface="Lucida Sans Unicode"/>
              </a:rPr>
              <a:t>(fictitious</a:t>
            </a:r>
            <a:r>
              <a:rPr sz="2900" spc="-375" dirty="0">
                <a:latin typeface="Lucida Sans Unicode"/>
                <a:cs typeface="Lucida Sans Unicode"/>
              </a:rPr>
              <a:t> </a:t>
            </a:r>
            <a:r>
              <a:rPr sz="2900" spc="-50" dirty="0">
                <a:latin typeface="Lucida Sans Unicode"/>
                <a:cs typeface="Lucida Sans Unicode"/>
              </a:rPr>
              <a:t>corporation)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125" dirty="0">
                <a:latin typeface="Lucida Sans Unicode"/>
                <a:cs typeface="Lucida Sans Unicode"/>
              </a:rPr>
              <a:t>is</a:t>
            </a:r>
            <a:r>
              <a:rPr sz="2900" spc="-375" dirty="0">
                <a:latin typeface="Lucida Sans Unicode"/>
                <a:cs typeface="Lucida Sans Unicode"/>
              </a:rPr>
              <a:t> </a:t>
            </a:r>
            <a:r>
              <a:rPr sz="2900" dirty="0">
                <a:latin typeface="Lucida Sans Unicode"/>
                <a:cs typeface="Lucida Sans Unicode"/>
              </a:rPr>
              <a:t>one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105" dirty="0">
                <a:latin typeface="Lucida Sans Unicode"/>
                <a:cs typeface="Lucida Sans Unicode"/>
              </a:rPr>
              <a:t>of</a:t>
            </a:r>
            <a:r>
              <a:rPr sz="2900" spc="-375" dirty="0">
                <a:latin typeface="Lucida Sans Unicode"/>
                <a:cs typeface="Lucida Sans Unicode"/>
              </a:rPr>
              <a:t> </a:t>
            </a:r>
            <a:r>
              <a:rPr sz="2900" spc="-30" dirty="0">
                <a:latin typeface="Lucida Sans Unicode"/>
                <a:cs typeface="Lucida Sans Unicode"/>
              </a:rPr>
              <a:t>the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35" dirty="0">
                <a:latin typeface="Lucida Sans Unicode"/>
                <a:cs typeface="Lucida Sans Unicode"/>
              </a:rPr>
              <a:t>major</a:t>
            </a:r>
            <a:r>
              <a:rPr sz="2900" spc="-375" dirty="0">
                <a:latin typeface="Lucida Sans Unicode"/>
                <a:cs typeface="Lucida Sans Unicode"/>
              </a:rPr>
              <a:t> </a:t>
            </a:r>
            <a:r>
              <a:rPr sz="2900" spc="-10" dirty="0">
                <a:latin typeface="Lucida Sans Unicode"/>
                <a:cs typeface="Lucida Sans Unicode"/>
              </a:rPr>
              <a:t>computer </a:t>
            </a:r>
            <a:r>
              <a:rPr sz="2900" dirty="0">
                <a:latin typeface="Lucida Sans Unicode"/>
                <a:cs typeface="Lucida Sans Unicode"/>
              </a:rPr>
              <a:t>hardware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35" dirty="0">
                <a:latin typeface="Lucida Sans Unicode"/>
                <a:cs typeface="Lucida Sans Unicode"/>
              </a:rPr>
              <a:t>manufacturers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110" dirty="0">
                <a:latin typeface="Lucida Sans Unicode"/>
                <a:cs typeface="Lucida Sans Unicode"/>
              </a:rPr>
              <a:t>in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130" dirty="0">
                <a:latin typeface="Lucida Sans Unicode"/>
                <a:cs typeface="Lucida Sans Unicode"/>
              </a:rPr>
              <a:t>India,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100" dirty="0">
                <a:latin typeface="Lucida Sans Unicode"/>
                <a:cs typeface="Lucida Sans Unicode"/>
              </a:rPr>
              <a:t>with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350" dirty="0">
                <a:latin typeface="Lucida Sans Unicode"/>
                <a:cs typeface="Lucida Sans Unicode"/>
              </a:rPr>
              <a:t>a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95" dirty="0">
                <a:latin typeface="Lucida Sans Unicode"/>
                <a:cs typeface="Lucida Sans Unicode"/>
              </a:rPr>
              <a:t>strong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10" dirty="0">
                <a:latin typeface="Lucida Sans Unicode"/>
                <a:cs typeface="Lucida Sans Unicode"/>
              </a:rPr>
              <a:t>presence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110" dirty="0">
                <a:latin typeface="Lucida Sans Unicode"/>
                <a:cs typeface="Lucida Sans Unicode"/>
              </a:rPr>
              <a:t>in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10" dirty="0">
                <a:latin typeface="Lucida Sans Unicode"/>
                <a:cs typeface="Lucida Sans Unicode"/>
              </a:rPr>
              <a:t>other nations.</a:t>
            </a:r>
            <a:endParaRPr sz="2900">
              <a:latin typeface="Lucida Sans Unicode"/>
              <a:cs typeface="Lucida Sans Unicode"/>
            </a:endParaRPr>
          </a:p>
          <a:p>
            <a:pPr marL="12700" marR="1028065">
              <a:lnSpc>
                <a:spcPct val="122800"/>
              </a:lnSpc>
            </a:pPr>
            <a:r>
              <a:rPr sz="2900" spc="-114" dirty="0">
                <a:latin typeface="Lucida Sans Unicode"/>
                <a:cs typeface="Lucida Sans Unicode"/>
              </a:rPr>
              <a:t>Nevertheless,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30" dirty="0">
                <a:latin typeface="Lucida Sans Unicode"/>
                <a:cs typeface="Lucida Sans Unicode"/>
              </a:rPr>
              <a:t>the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60" dirty="0">
                <a:latin typeface="Lucida Sans Unicode"/>
                <a:cs typeface="Lucida Sans Unicode"/>
              </a:rPr>
              <a:t>management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55" dirty="0">
                <a:latin typeface="Lucida Sans Unicode"/>
                <a:cs typeface="Lucida Sans Unicode"/>
              </a:rPr>
              <a:t>did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45" dirty="0">
                <a:latin typeface="Lucida Sans Unicode"/>
                <a:cs typeface="Lucida Sans Unicode"/>
              </a:rPr>
              <a:t>note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25" dirty="0">
                <a:latin typeface="Lucida Sans Unicode"/>
                <a:cs typeface="Lucida Sans Unicode"/>
              </a:rPr>
              <a:t>that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35" dirty="0">
                <a:latin typeface="Lucida Sans Unicode"/>
                <a:cs typeface="Lucida Sans Unicode"/>
              </a:rPr>
              <a:t>they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958AB5"/>
                </a:solidFill>
                <a:latin typeface="Lucida Sans Unicode"/>
                <a:cs typeface="Lucida Sans Unicode"/>
              </a:rPr>
              <a:t>do</a:t>
            </a:r>
            <a:r>
              <a:rPr sz="2900" spc="-380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solidFill>
                  <a:srgbClr val="958AB5"/>
                </a:solidFill>
                <a:latin typeface="Lucida Sans Unicode"/>
                <a:cs typeface="Lucida Sans Unicode"/>
              </a:rPr>
              <a:t>not</a:t>
            </a:r>
            <a:r>
              <a:rPr sz="2900" spc="-385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50" dirty="0">
                <a:solidFill>
                  <a:srgbClr val="958AB5"/>
                </a:solidFill>
                <a:latin typeface="Lucida Sans Unicode"/>
                <a:cs typeface="Lucida Sans Unicode"/>
              </a:rPr>
              <a:t>have </a:t>
            </a:r>
            <a:r>
              <a:rPr sz="2900" spc="-114" dirty="0">
                <a:solidFill>
                  <a:srgbClr val="958AB5"/>
                </a:solidFill>
                <a:latin typeface="Lucida Sans Unicode"/>
                <a:cs typeface="Lucida Sans Unicode"/>
              </a:rPr>
              <a:t>sufficient</a:t>
            </a:r>
            <a:r>
              <a:rPr sz="2900" spc="-365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-120" dirty="0">
                <a:solidFill>
                  <a:srgbClr val="958AB5"/>
                </a:solidFill>
                <a:latin typeface="Lucida Sans Unicode"/>
                <a:cs typeface="Lucida Sans Unicode"/>
              </a:rPr>
              <a:t>insights</a:t>
            </a:r>
            <a:r>
              <a:rPr sz="2900" spc="-365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latin typeface="Lucida Sans Unicode"/>
                <a:cs typeface="Lucida Sans Unicode"/>
              </a:rPr>
              <a:t>to</a:t>
            </a:r>
            <a:r>
              <a:rPr sz="2900" spc="-360" dirty="0">
                <a:latin typeface="Lucida Sans Unicode"/>
                <a:cs typeface="Lucida Sans Unicode"/>
              </a:rPr>
              <a:t> </a:t>
            </a:r>
            <a:r>
              <a:rPr sz="2900" dirty="0">
                <a:latin typeface="Lucida Sans Unicode"/>
                <a:cs typeface="Lucida Sans Unicode"/>
              </a:rPr>
              <a:t>make</a:t>
            </a:r>
            <a:r>
              <a:rPr sz="2900" spc="-365" dirty="0">
                <a:latin typeface="Lucida Sans Unicode"/>
                <a:cs typeface="Lucida Sans Unicode"/>
              </a:rPr>
              <a:t> </a:t>
            </a:r>
            <a:r>
              <a:rPr sz="2900" spc="-110" dirty="0">
                <a:latin typeface="Lucida Sans Unicode"/>
                <a:cs typeface="Lucida Sans Unicode"/>
              </a:rPr>
              <a:t>prompt,</a:t>
            </a:r>
            <a:r>
              <a:rPr sz="2900" spc="-360" dirty="0">
                <a:latin typeface="Lucida Sans Unicode"/>
                <a:cs typeface="Lucida Sans Unicode"/>
              </a:rPr>
              <a:t> </a:t>
            </a:r>
            <a:r>
              <a:rPr sz="2900" spc="-140" dirty="0">
                <a:latin typeface="Lucida Sans Unicode"/>
                <a:cs typeface="Lucida Sans Unicode"/>
              </a:rPr>
              <a:t>wise,</a:t>
            </a:r>
            <a:r>
              <a:rPr sz="2900" spc="-365" dirty="0">
                <a:latin typeface="Lucida Sans Unicode"/>
                <a:cs typeface="Lucida Sans Unicode"/>
              </a:rPr>
              <a:t> </a:t>
            </a:r>
            <a:r>
              <a:rPr sz="2900" spc="85" dirty="0">
                <a:latin typeface="Lucida Sans Unicode"/>
                <a:cs typeface="Lucida Sans Unicode"/>
              </a:rPr>
              <a:t>and</a:t>
            </a:r>
            <a:r>
              <a:rPr sz="2900" spc="-360" dirty="0">
                <a:latin typeface="Lucida Sans Unicode"/>
                <a:cs typeface="Lucida Sans Unicode"/>
              </a:rPr>
              <a:t> </a:t>
            </a:r>
            <a:r>
              <a:rPr sz="2900" dirty="0">
                <a:latin typeface="Lucida Sans Unicode"/>
                <a:cs typeface="Lucida Sans Unicode"/>
              </a:rPr>
              <a:t>data-</a:t>
            </a:r>
            <a:r>
              <a:rPr sz="2900" spc="-10" dirty="0">
                <a:latin typeface="Lucida Sans Unicode"/>
                <a:cs typeface="Lucida Sans Unicode"/>
              </a:rPr>
              <a:t>informed judgments.</a:t>
            </a:r>
            <a:endParaRPr sz="2900">
              <a:latin typeface="Lucida Sans Unicode"/>
              <a:cs typeface="Lucida Sans Unicode"/>
            </a:endParaRPr>
          </a:p>
          <a:p>
            <a:pPr marL="12700" marR="1163320">
              <a:lnSpc>
                <a:spcPct val="122800"/>
              </a:lnSpc>
              <a:spcBef>
                <a:spcPts val="5"/>
              </a:spcBef>
            </a:pPr>
            <a:r>
              <a:rPr sz="2900" spc="-25" dirty="0">
                <a:latin typeface="Lucida Sans Unicode"/>
                <a:cs typeface="Lucida Sans Unicode"/>
              </a:rPr>
              <a:t>Plan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65" dirty="0">
                <a:latin typeface="Lucida Sans Unicode"/>
                <a:cs typeface="Lucida Sans Unicode"/>
              </a:rPr>
              <a:t>to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45" dirty="0">
                <a:solidFill>
                  <a:srgbClr val="958AB5"/>
                </a:solidFill>
                <a:latin typeface="Lucida Sans Unicode"/>
                <a:cs typeface="Lucida Sans Unicode"/>
              </a:rPr>
              <a:t>expand</a:t>
            </a:r>
            <a:r>
              <a:rPr sz="2900" spc="-380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latin typeface="Lucida Sans Unicode"/>
                <a:cs typeface="Lucida Sans Unicode"/>
              </a:rPr>
              <a:t>the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95" dirty="0">
                <a:latin typeface="Lucida Sans Unicode"/>
                <a:cs typeface="Lucida Sans Unicode"/>
              </a:rPr>
              <a:t>data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30" dirty="0">
                <a:latin typeface="Lucida Sans Unicode"/>
                <a:cs typeface="Lucida Sans Unicode"/>
              </a:rPr>
              <a:t>analytics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90" dirty="0">
                <a:latin typeface="Lucida Sans Unicode"/>
                <a:cs typeface="Lucida Sans Unicode"/>
              </a:rPr>
              <a:t>team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dirty="0">
                <a:latin typeface="Lucida Sans Unicode"/>
                <a:cs typeface="Lucida Sans Unicode"/>
              </a:rPr>
              <a:t>by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dirty="0">
                <a:latin typeface="Lucida Sans Unicode"/>
                <a:cs typeface="Lucida Sans Unicode"/>
              </a:rPr>
              <a:t>adding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-160" dirty="0">
                <a:latin typeface="Lucida Sans Unicode"/>
                <a:cs typeface="Lucida Sans Unicode"/>
              </a:rPr>
              <a:t>junior</a:t>
            </a:r>
            <a:r>
              <a:rPr sz="2900" spc="-380" dirty="0">
                <a:latin typeface="Lucida Sans Unicode"/>
                <a:cs typeface="Lucida Sans Unicode"/>
              </a:rPr>
              <a:t> </a:t>
            </a:r>
            <a:r>
              <a:rPr sz="2900" spc="75" dirty="0">
                <a:latin typeface="Lucida Sans Unicode"/>
                <a:cs typeface="Lucida Sans Unicode"/>
              </a:rPr>
              <a:t>data </a:t>
            </a:r>
            <a:r>
              <a:rPr sz="2900" spc="-10" dirty="0">
                <a:latin typeface="Lucida Sans Unicode"/>
                <a:cs typeface="Lucida Sans Unicode"/>
              </a:rPr>
              <a:t>analysts.</a:t>
            </a:r>
            <a:endParaRPr sz="2900">
              <a:latin typeface="Lucida Sans Unicode"/>
              <a:cs typeface="Lucida Sans Unicode"/>
            </a:endParaRPr>
          </a:p>
          <a:p>
            <a:pPr marL="12700" marR="5080">
              <a:lnSpc>
                <a:spcPct val="122800"/>
              </a:lnSpc>
            </a:pPr>
            <a:r>
              <a:rPr sz="2900" spc="-185" dirty="0">
                <a:latin typeface="Lucida Sans Unicode"/>
                <a:cs typeface="Lucida Sans Unicode"/>
              </a:rPr>
              <a:t>To</a:t>
            </a:r>
            <a:r>
              <a:rPr sz="2900" spc="-360" dirty="0">
                <a:latin typeface="Lucida Sans Unicode"/>
                <a:cs typeface="Lucida Sans Unicode"/>
              </a:rPr>
              <a:t> </a:t>
            </a:r>
            <a:r>
              <a:rPr sz="2900" spc="-10" dirty="0">
                <a:latin typeface="Lucida Sans Unicode"/>
                <a:cs typeface="Lucida Sans Unicode"/>
              </a:rPr>
              <a:t>assess</a:t>
            </a:r>
            <a:r>
              <a:rPr sz="2900" spc="-360" dirty="0">
                <a:latin typeface="Lucida Sans Unicode"/>
                <a:cs typeface="Lucida Sans Unicode"/>
              </a:rPr>
              <a:t> </a:t>
            </a:r>
            <a:r>
              <a:rPr sz="2900" spc="-40" dirty="0">
                <a:latin typeface="Lucida Sans Unicode"/>
                <a:cs typeface="Lucida Sans Unicode"/>
              </a:rPr>
              <a:t>candidates,</a:t>
            </a:r>
            <a:r>
              <a:rPr sz="2900" spc="-360" dirty="0"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958AB5"/>
                </a:solidFill>
                <a:latin typeface="Lucida Sans Unicode"/>
                <a:cs typeface="Lucida Sans Unicode"/>
              </a:rPr>
              <a:t>Data</a:t>
            </a:r>
            <a:r>
              <a:rPr sz="2900" spc="-360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-30" dirty="0">
                <a:solidFill>
                  <a:srgbClr val="958AB5"/>
                </a:solidFill>
                <a:latin typeface="Lucida Sans Unicode"/>
                <a:cs typeface="Lucida Sans Unicode"/>
              </a:rPr>
              <a:t>analytics</a:t>
            </a:r>
            <a:r>
              <a:rPr sz="2900" spc="-360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-140" dirty="0">
                <a:solidFill>
                  <a:srgbClr val="958AB5"/>
                </a:solidFill>
                <a:latin typeface="Lucida Sans Unicode"/>
                <a:cs typeface="Lucida Sans Unicode"/>
              </a:rPr>
              <a:t>director,</a:t>
            </a:r>
            <a:r>
              <a:rPr sz="2900" spc="-355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b="1" spc="55" dirty="0">
                <a:solidFill>
                  <a:srgbClr val="12239D"/>
                </a:solidFill>
                <a:latin typeface="Trebuchet MS"/>
                <a:cs typeface="Trebuchet MS"/>
              </a:rPr>
              <a:t>Tony</a:t>
            </a:r>
            <a:r>
              <a:rPr sz="2900" b="1" spc="-495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b="1" spc="204" dirty="0">
                <a:solidFill>
                  <a:srgbClr val="12239D"/>
                </a:solidFill>
                <a:latin typeface="Trebuchet MS"/>
                <a:cs typeface="Trebuchet MS"/>
              </a:rPr>
              <a:t>Sharma</a:t>
            </a:r>
            <a:r>
              <a:rPr sz="2900" b="1" spc="-31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2900" spc="-30" dirty="0">
                <a:latin typeface="Lucida Sans Unicode"/>
                <a:cs typeface="Lucida Sans Unicode"/>
              </a:rPr>
              <a:t>plans</a:t>
            </a:r>
            <a:r>
              <a:rPr sz="2900" spc="-360" dirty="0">
                <a:latin typeface="Lucida Sans Unicode"/>
                <a:cs typeface="Lucida Sans Unicode"/>
              </a:rPr>
              <a:t> </a:t>
            </a:r>
            <a:r>
              <a:rPr sz="2900" spc="-25" dirty="0">
                <a:latin typeface="Lucida Sans Unicode"/>
                <a:cs typeface="Lucida Sans Unicode"/>
              </a:rPr>
              <a:t>to </a:t>
            </a:r>
            <a:r>
              <a:rPr sz="2900" spc="-10" dirty="0">
                <a:latin typeface="Lucida Sans Unicode"/>
                <a:cs typeface="Lucida Sans Unicode"/>
              </a:rPr>
              <a:t>conduct</a:t>
            </a:r>
            <a:r>
              <a:rPr sz="2900" spc="-375" dirty="0">
                <a:latin typeface="Lucida Sans Unicode"/>
                <a:cs typeface="Lucida Sans Unicode"/>
              </a:rPr>
              <a:t> </a:t>
            </a:r>
            <a:r>
              <a:rPr sz="2900" spc="350" dirty="0">
                <a:latin typeface="Lucida Sans Unicode"/>
                <a:cs typeface="Lucida Sans Unicode"/>
              </a:rPr>
              <a:t>a</a:t>
            </a:r>
            <a:r>
              <a:rPr sz="2900" spc="-545" dirty="0">
                <a:latin typeface="Lucida Sans Unicode"/>
                <a:cs typeface="Lucida Sans Unicode"/>
              </a:rPr>
              <a:t> </a:t>
            </a:r>
            <a:r>
              <a:rPr sz="2900" spc="-150" dirty="0">
                <a:solidFill>
                  <a:srgbClr val="958AB5"/>
                </a:solidFill>
                <a:latin typeface="Lucida Sans Unicode"/>
                <a:cs typeface="Lucida Sans Unicode"/>
              </a:rPr>
              <a:t>SQL</a:t>
            </a:r>
            <a:r>
              <a:rPr sz="2900" spc="-370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958AB5"/>
                </a:solidFill>
                <a:latin typeface="Lucida Sans Unicode"/>
                <a:cs typeface="Lucida Sans Unicode"/>
              </a:rPr>
              <a:t>challenge</a:t>
            </a:r>
            <a:r>
              <a:rPr sz="2900" spc="-370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-65" dirty="0">
                <a:latin typeface="Lucida Sans Unicode"/>
                <a:cs typeface="Lucida Sans Unicode"/>
              </a:rPr>
              <a:t>to</a:t>
            </a:r>
            <a:r>
              <a:rPr sz="2900" spc="-370" dirty="0">
                <a:latin typeface="Lucida Sans Unicode"/>
                <a:cs typeface="Lucida Sans Unicode"/>
              </a:rPr>
              <a:t> </a:t>
            </a:r>
            <a:r>
              <a:rPr sz="2900" dirty="0">
                <a:latin typeface="Lucida Sans Unicode"/>
                <a:cs typeface="Lucida Sans Unicode"/>
              </a:rPr>
              <a:t>evaluate</a:t>
            </a:r>
            <a:r>
              <a:rPr sz="2900" spc="-370" dirty="0">
                <a:latin typeface="Lucida Sans Unicode"/>
                <a:cs typeface="Lucida Sans Unicode"/>
              </a:rPr>
              <a:t> </a:t>
            </a:r>
            <a:r>
              <a:rPr sz="2900" spc="-60" dirty="0">
                <a:latin typeface="Lucida Sans Unicode"/>
                <a:cs typeface="Lucida Sans Unicode"/>
              </a:rPr>
              <a:t>both</a:t>
            </a:r>
            <a:r>
              <a:rPr sz="2900" spc="-370" dirty="0">
                <a:latin typeface="Lucida Sans Unicode"/>
                <a:cs typeface="Lucida Sans Unicode"/>
              </a:rPr>
              <a:t> </a:t>
            </a:r>
            <a:r>
              <a:rPr sz="2900" dirty="0">
                <a:latin typeface="Lucida Sans Unicode"/>
                <a:cs typeface="Lucida Sans Unicode"/>
              </a:rPr>
              <a:t>tech</a:t>
            </a:r>
            <a:r>
              <a:rPr sz="2900" spc="-370" dirty="0">
                <a:latin typeface="Lucida Sans Unicode"/>
                <a:cs typeface="Lucida Sans Unicode"/>
              </a:rPr>
              <a:t> </a:t>
            </a:r>
            <a:r>
              <a:rPr sz="2900" spc="85" dirty="0">
                <a:latin typeface="Lucida Sans Unicode"/>
                <a:cs typeface="Lucida Sans Unicode"/>
              </a:rPr>
              <a:t>and</a:t>
            </a:r>
            <a:r>
              <a:rPr sz="2900" spc="-370" dirty="0">
                <a:latin typeface="Lucida Sans Unicode"/>
                <a:cs typeface="Lucida Sans Unicode"/>
              </a:rPr>
              <a:t> </a:t>
            </a:r>
            <a:r>
              <a:rPr sz="2900" spc="-125" dirty="0">
                <a:latin typeface="Lucida Sans Unicode"/>
                <a:cs typeface="Lucida Sans Unicode"/>
              </a:rPr>
              <a:t>soft</a:t>
            </a:r>
            <a:r>
              <a:rPr sz="2900" spc="-370" dirty="0">
                <a:latin typeface="Lucida Sans Unicode"/>
                <a:cs typeface="Lucida Sans Unicode"/>
              </a:rPr>
              <a:t> </a:t>
            </a:r>
            <a:r>
              <a:rPr sz="2900" spc="-65" dirty="0">
                <a:latin typeface="Lucida Sans Unicode"/>
                <a:cs typeface="Lucida Sans Unicode"/>
              </a:rPr>
              <a:t>skills.</a:t>
            </a:r>
            <a:endParaRPr sz="29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795"/>
              </a:spcBef>
            </a:pPr>
            <a:r>
              <a:rPr sz="2900" spc="-110" dirty="0">
                <a:latin typeface="Lucida Sans Unicode"/>
                <a:cs typeface="Lucida Sans Unicode"/>
              </a:rPr>
              <a:t>The</a:t>
            </a:r>
            <a:r>
              <a:rPr sz="2900" spc="-390" dirty="0">
                <a:latin typeface="Lucida Sans Unicode"/>
                <a:cs typeface="Lucida Sans Unicode"/>
              </a:rPr>
              <a:t> </a:t>
            </a:r>
            <a:r>
              <a:rPr sz="2900" spc="60" dirty="0">
                <a:latin typeface="Lucida Sans Unicode"/>
                <a:cs typeface="Lucida Sans Unicode"/>
              </a:rPr>
              <a:t>company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75" dirty="0">
                <a:latin typeface="Lucida Sans Unicode"/>
                <a:cs typeface="Lucida Sans Unicode"/>
              </a:rPr>
              <a:t>seeks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120" dirty="0">
                <a:latin typeface="Lucida Sans Unicode"/>
                <a:cs typeface="Lucida Sans Unicode"/>
              </a:rPr>
              <a:t>insights</a:t>
            </a:r>
            <a:r>
              <a:rPr sz="2900" spc="-385" dirty="0">
                <a:latin typeface="Lucida Sans Unicode"/>
                <a:cs typeface="Lucida Sans Unicode"/>
              </a:rPr>
              <a:t> </a:t>
            </a:r>
            <a:r>
              <a:rPr sz="2900" spc="-155" dirty="0">
                <a:latin typeface="Lucida Sans Unicode"/>
                <a:cs typeface="Lucida Sans Unicode"/>
              </a:rPr>
              <a:t>for</a:t>
            </a:r>
            <a:r>
              <a:rPr sz="2900" spc="-390" dirty="0">
                <a:latin typeface="Lucida Sans Unicode"/>
                <a:cs typeface="Lucida Sans Unicode"/>
              </a:rPr>
              <a:t> </a:t>
            </a:r>
            <a:r>
              <a:rPr sz="2900" spc="-540" dirty="0">
                <a:solidFill>
                  <a:srgbClr val="958AB5"/>
                </a:solidFill>
                <a:latin typeface="Lucida Sans Unicode"/>
                <a:cs typeface="Lucida Sans Unicode"/>
              </a:rPr>
              <a:t>10</a:t>
            </a:r>
            <a:r>
              <a:rPr sz="2900" spc="-385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170" dirty="0">
                <a:solidFill>
                  <a:srgbClr val="958AB5"/>
                </a:solidFill>
                <a:latin typeface="Lucida Sans Unicode"/>
                <a:cs typeface="Lucida Sans Unicode"/>
              </a:rPr>
              <a:t>ad</a:t>
            </a:r>
            <a:r>
              <a:rPr sz="2900" spc="-385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958AB5"/>
                </a:solidFill>
                <a:latin typeface="Lucida Sans Unicode"/>
                <a:cs typeface="Lucida Sans Unicode"/>
              </a:rPr>
              <a:t>hoc</a:t>
            </a:r>
            <a:r>
              <a:rPr sz="2900" spc="-385" dirty="0">
                <a:solidFill>
                  <a:srgbClr val="958AB5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latin typeface="Lucida Sans Unicode"/>
                <a:cs typeface="Lucida Sans Unicode"/>
              </a:rPr>
              <a:t>requests.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86659" y="3026486"/>
            <a:ext cx="1504950" cy="3067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Tony</a:t>
            </a:r>
            <a:r>
              <a:rPr sz="185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8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Sharma</a:t>
            </a:r>
            <a:endParaRPr sz="185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5405">
              <a:lnSpc>
                <a:spcPct val="100000"/>
              </a:lnSpc>
              <a:spcBef>
                <a:spcPts val="100"/>
              </a:spcBef>
            </a:pPr>
            <a:r>
              <a:rPr spc="50" dirty="0"/>
              <a:t>WHY?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88631" y="1636767"/>
            <a:ext cx="15151100" cy="8648700"/>
            <a:chOff x="288631" y="1636767"/>
            <a:chExt cx="15151100" cy="86487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65797" y="1636767"/>
              <a:ext cx="8963024" cy="86486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077192" y="2032393"/>
              <a:ext cx="3362325" cy="5344795"/>
            </a:xfrm>
            <a:custGeom>
              <a:avLst/>
              <a:gdLst/>
              <a:ahLst/>
              <a:cxnLst/>
              <a:rect l="l" t="t" r="r" b="b"/>
              <a:pathLst>
                <a:path w="3362325" h="5344795">
                  <a:moveTo>
                    <a:pt x="2636647" y="5092014"/>
                  </a:moveTo>
                  <a:lnTo>
                    <a:pt x="2630728" y="5084534"/>
                  </a:lnTo>
                  <a:lnTo>
                    <a:pt x="2627668" y="5080762"/>
                  </a:lnTo>
                  <a:lnTo>
                    <a:pt x="2628366" y="5086401"/>
                  </a:lnTo>
                  <a:lnTo>
                    <a:pt x="2629814" y="5090947"/>
                  </a:lnTo>
                  <a:lnTo>
                    <a:pt x="2635351" y="5091557"/>
                  </a:lnTo>
                  <a:lnTo>
                    <a:pt x="2636647" y="5092014"/>
                  </a:lnTo>
                  <a:close/>
                </a:path>
                <a:path w="3362325" h="5344795">
                  <a:moveTo>
                    <a:pt x="2645245" y="5095049"/>
                  </a:moveTo>
                  <a:lnTo>
                    <a:pt x="2635351" y="5091557"/>
                  </a:lnTo>
                  <a:lnTo>
                    <a:pt x="2635110" y="5092814"/>
                  </a:lnTo>
                  <a:lnTo>
                    <a:pt x="2644051" y="5095976"/>
                  </a:lnTo>
                  <a:lnTo>
                    <a:pt x="2645245" y="5095049"/>
                  </a:lnTo>
                  <a:close/>
                </a:path>
                <a:path w="3362325" h="5344795">
                  <a:moveTo>
                    <a:pt x="2820314" y="5276774"/>
                  </a:moveTo>
                  <a:lnTo>
                    <a:pt x="2805849" y="5209705"/>
                  </a:lnTo>
                  <a:lnTo>
                    <a:pt x="2790469" y="5161165"/>
                  </a:lnTo>
                  <a:lnTo>
                    <a:pt x="2772092" y="5114277"/>
                  </a:lnTo>
                  <a:lnTo>
                    <a:pt x="2752090" y="5066792"/>
                  </a:lnTo>
                  <a:lnTo>
                    <a:pt x="2729776" y="5019853"/>
                  </a:lnTo>
                  <a:lnTo>
                    <a:pt x="2706205" y="4973815"/>
                  </a:lnTo>
                  <a:lnTo>
                    <a:pt x="2681389" y="4928679"/>
                  </a:lnTo>
                  <a:lnTo>
                    <a:pt x="2655328" y="4884458"/>
                  </a:lnTo>
                  <a:lnTo>
                    <a:pt x="2628442" y="4839944"/>
                  </a:lnTo>
                  <a:lnTo>
                    <a:pt x="2599918" y="4797539"/>
                  </a:lnTo>
                  <a:lnTo>
                    <a:pt x="2570594" y="4754854"/>
                  </a:lnTo>
                  <a:lnTo>
                    <a:pt x="2539619" y="4714278"/>
                  </a:lnTo>
                  <a:lnTo>
                    <a:pt x="2532545" y="4705566"/>
                  </a:lnTo>
                  <a:lnTo>
                    <a:pt x="2532545" y="4853203"/>
                  </a:lnTo>
                  <a:lnTo>
                    <a:pt x="2531148" y="4854054"/>
                  </a:lnTo>
                  <a:lnTo>
                    <a:pt x="2531237" y="4852746"/>
                  </a:lnTo>
                  <a:lnTo>
                    <a:pt x="2530919" y="4853978"/>
                  </a:lnTo>
                  <a:lnTo>
                    <a:pt x="2530271" y="4853749"/>
                  </a:lnTo>
                  <a:lnTo>
                    <a:pt x="2529827" y="4852263"/>
                  </a:lnTo>
                  <a:lnTo>
                    <a:pt x="2531237" y="4852746"/>
                  </a:lnTo>
                  <a:lnTo>
                    <a:pt x="2532545" y="4853203"/>
                  </a:lnTo>
                  <a:lnTo>
                    <a:pt x="2532545" y="4705566"/>
                  </a:lnTo>
                  <a:lnTo>
                    <a:pt x="2526639" y="4698289"/>
                  </a:lnTo>
                  <a:lnTo>
                    <a:pt x="2526639" y="4847082"/>
                  </a:lnTo>
                  <a:lnTo>
                    <a:pt x="2525534" y="4845342"/>
                  </a:lnTo>
                  <a:lnTo>
                    <a:pt x="2525204" y="4843881"/>
                  </a:lnTo>
                  <a:lnTo>
                    <a:pt x="2526296" y="4845609"/>
                  </a:lnTo>
                  <a:lnTo>
                    <a:pt x="2526639" y="4847082"/>
                  </a:lnTo>
                  <a:lnTo>
                    <a:pt x="2526639" y="4698289"/>
                  </a:lnTo>
                  <a:lnTo>
                    <a:pt x="2507450" y="4674628"/>
                  </a:lnTo>
                  <a:lnTo>
                    <a:pt x="2474493" y="4634700"/>
                  </a:lnTo>
                  <a:lnTo>
                    <a:pt x="2440343" y="4595698"/>
                  </a:lnTo>
                  <a:lnTo>
                    <a:pt x="2432215" y="4586948"/>
                  </a:lnTo>
                  <a:lnTo>
                    <a:pt x="2432215" y="4759845"/>
                  </a:lnTo>
                  <a:lnTo>
                    <a:pt x="2430170" y="4761814"/>
                  </a:lnTo>
                  <a:lnTo>
                    <a:pt x="2429954" y="4761738"/>
                  </a:lnTo>
                  <a:lnTo>
                    <a:pt x="2430488" y="4760582"/>
                  </a:lnTo>
                  <a:lnTo>
                    <a:pt x="2430805" y="4760696"/>
                  </a:lnTo>
                  <a:lnTo>
                    <a:pt x="2432215" y="4759845"/>
                  </a:lnTo>
                  <a:lnTo>
                    <a:pt x="2432215" y="4586948"/>
                  </a:lnTo>
                  <a:lnTo>
                    <a:pt x="2405011" y="4557636"/>
                  </a:lnTo>
                  <a:lnTo>
                    <a:pt x="2368499" y="4520489"/>
                  </a:lnTo>
                  <a:lnTo>
                    <a:pt x="2330818" y="4484281"/>
                  </a:lnTo>
                  <a:lnTo>
                    <a:pt x="2254808" y="4417022"/>
                  </a:lnTo>
                  <a:lnTo>
                    <a:pt x="2176678" y="4354398"/>
                  </a:lnTo>
                  <a:lnTo>
                    <a:pt x="2137016" y="4324223"/>
                  </a:lnTo>
                  <a:lnTo>
                    <a:pt x="2055672" y="4268559"/>
                  </a:lnTo>
                  <a:lnTo>
                    <a:pt x="2013991" y="4243057"/>
                  </a:lnTo>
                  <a:lnTo>
                    <a:pt x="1971789" y="4218724"/>
                  </a:lnTo>
                  <a:lnTo>
                    <a:pt x="1929053" y="4195546"/>
                  </a:lnTo>
                  <a:lnTo>
                    <a:pt x="1842414" y="4151465"/>
                  </a:lnTo>
                  <a:lnTo>
                    <a:pt x="1798104" y="4131780"/>
                  </a:lnTo>
                  <a:lnTo>
                    <a:pt x="1708315" y="4094670"/>
                  </a:lnTo>
                  <a:lnTo>
                    <a:pt x="1662430" y="4078452"/>
                  </a:lnTo>
                  <a:lnTo>
                    <a:pt x="1569491" y="4048328"/>
                  </a:lnTo>
                  <a:lnTo>
                    <a:pt x="1522044" y="4035602"/>
                  </a:lnTo>
                  <a:lnTo>
                    <a:pt x="1426413" y="4011257"/>
                  </a:lnTo>
                  <a:lnTo>
                    <a:pt x="1328712" y="3991559"/>
                  </a:lnTo>
                  <a:lnTo>
                    <a:pt x="1229372" y="3975316"/>
                  </a:lnTo>
                  <a:lnTo>
                    <a:pt x="1180985" y="3969004"/>
                  </a:lnTo>
                  <a:lnTo>
                    <a:pt x="1083652" y="3961561"/>
                  </a:lnTo>
                  <a:lnTo>
                    <a:pt x="1035100" y="3959225"/>
                  </a:lnTo>
                  <a:lnTo>
                    <a:pt x="986434" y="3958196"/>
                  </a:lnTo>
                  <a:lnTo>
                    <a:pt x="885837" y="3959021"/>
                  </a:lnTo>
                  <a:lnTo>
                    <a:pt x="791946" y="3962222"/>
                  </a:lnTo>
                  <a:lnTo>
                    <a:pt x="645960" y="3972610"/>
                  </a:lnTo>
                  <a:lnTo>
                    <a:pt x="548119" y="3982491"/>
                  </a:lnTo>
                  <a:lnTo>
                    <a:pt x="450723" y="3993883"/>
                  </a:lnTo>
                  <a:lnTo>
                    <a:pt x="401916" y="4000817"/>
                  </a:lnTo>
                  <a:lnTo>
                    <a:pt x="401916" y="4114025"/>
                  </a:lnTo>
                  <a:lnTo>
                    <a:pt x="401713" y="4115308"/>
                  </a:lnTo>
                  <a:lnTo>
                    <a:pt x="401916" y="4114025"/>
                  </a:lnTo>
                  <a:lnTo>
                    <a:pt x="401916" y="4000817"/>
                  </a:lnTo>
                  <a:lnTo>
                    <a:pt x="352767" y="4007777"/>
                  </a:lnTo>
                  <a:lnTo>
                    <a:pt x="304126" y="4013492"/>
                  </a:lnTo>
                  <a:lnTo>
                    <a:pt x="300558" y="4014927"/>
                  </a:lnTo>
                  <a:lnTo>
                    <a:pt x="296684" y="4017594"/>
                  </a:lnTo>
                  <a:lnTo>
                    <a:pt x="292696" y="4020223"/>
                  </a:lnTo>
                  <a:lnTo>
                    <a:pt x="287909" y="4018534"/>
                  </a:lnTo>
                  <a:lnTo>
                    <a:pt x="282155" y="4017848"/>
                  </a:lnTo>
                  <a:lnTo>
                    <a:pt x="278663" y="4015270"/>
                  </a:lnTo>
                  <a:lnTo>
                    <a:pt x="276352" y="4011765"/>
                  </a:lnTo>
                  <a:lnTo>
                    <a:pt x="280111" y="4007701"/>
                  </a:lnTo>
                  <a:lnTo>
                    <a:pt x="283591" y="4008932"/>
                  </a:lnTo>
                  <a:lnTo>
                    <a:pt x="309156" y="3985628"/>
                  </a:lnTo>
                  <a:lnTo>
                    <a:pt x="336105" y="3965524"/>
                  </a:lnTo>
                  <a:lnTo>
                    <a:pt x="363931" y="3948417"/>
                  </a:lnTo>
                  <a:lnTo>
                    <a:pt x="392506" y="3932923"/>
                  </a:lnTo>
                  <a:lnTo>
                    <a:pt x="412305" y="3921048"/>
                  </a:lnTo>
                  <a:lnTo>
                    <a:pt x="431253" y="3907548"/>
                  </a:lnTo>
                  <a:lnTo>
                    <a:pt x="448500" y="3893426"/>
                  </a:lnTo>
                  <a:lnTo>
                    <a:pt x="463994" y="3877348"/>
                  </a:lnTo>
                  <a:lnTo>
                    <a:pt x="499922" y="3850983"/>
                  </a:lnTo>
                  <a:lnTo>
                    <a:pt x="520954" y="3819360"/>
                  </a:lnTo>
                  <a:lnTo>
                    <a:pt x="527278" y="3782530"/>
                  </a:lnTo>
                  <a:lnTo>
                    <a:pt x="518617" y="3741750"/>
                  </a:lnTo>
                  <a:lnTo>
                    <a:pt x="464210" y="3746779"/>
                  </a:lnTo>
                  <a:lnTo>
                    <a:pt x="412521" y="3759492"/>
                  </a:lnTo>
                  <a:lnTo>
                    <a:pt x="363715" y="3777284"/>
                  </a:lnTo>
                  <a:lnTo>
                    <a:pt x="317131" y="3799890"/>
                  </a:lnTo>
                  <a:lnTo>
                    <a:pt x="272516" y="3825875"/>
                  </a:lnTo>
                  <a:lnTo>
                    <a:pt x="228765" y="3856215"/>
                  </a:lnTo>
                  <a:lnTo>
                    <a:pt x="158496" y="3908171"/>
                  </a:lnTo>
                  <a:lnTo>
                    <a:pt x="129882" y="3929037"/>
                  </a:lnTo>
                  <a:lnTo>
                    <a:pt x="101765" y="3947388"/>
                  </a:lnTo>
                  <a:lnTo>
                    <a:pt x="95783" y="3952011"/>
                  </a:lnTo>
                  <a:lnTo>
                    <a:pt x="72732" y="3968115"/>
                  </a:lnTo>
                  <a:lnTo>
                    <a:pt x="45148" y="3988003"/>
                  </a:lnTo>
                  <a:lnTo>
                    <a:pt x="43992" y="3988943"/>
                  </a:lnTo>
                  <a:lnTo>
                    <a:pt x="33604" y="3997388"/>
                  </a:lnTo>
                  <a:lnTo>
                    <a:pt x="22479" y="4005592"/>
                  </a:lnTo>
                  <a:lnTo>
                    <a:pt x="2070" y="4032046"/>
                  </a:lnTo>
                  <a:lnTo>
                    <a:pt x="0" y="4063644"/>
                  </a:lnTo>
                  <a:lnTo>
                    <a:pt x="4775" y="4116514"/>
                  </a:lnTo>
                  <a:lnTo>
                    <a:pt x="6959" y="4130751"/>
                  </a:lnTo>
                  <a:lnTo>
                    <a:pt x="9944" y="4146626"/>
                  </a:lnTo>
                  <a:lnTo>
                    <a:pt x="14808" y="4160469"/>
                  </a:lnTo>
                  <a:lnTo>
                    <a:pt x="20472" y="4174591"/>
                  </a:lnTo>
                  <a:lnTo>
                    <a:pt x="23139" y="4182262"/>
                  </a:lnTo>
                  <a:lnTo>
                    <a:pt x="26758" y="4187583"/>
                  </a:lnTo>
                  <a:lnTo>
                    <a:pt x="34264" y="4190238"/>
                  </a:lnTo>
                  <a:lnTo>
                    <a:pt x="39243" y="4204119"/>
                  </a:lnTo>
                  <a:lnTo>
                    <a:pt x="41046" y="4206100"/>
                  </a:lnTo>
                  <a:lnTo>
                    <a:pt x="48260" y="4214038"/>
                  </a:lnTo>
                  <a:lnTo>
                    <a:pt x="60058" y="4220896"/>
                  </a:lnTo>
                  <a:lnTo>
                    <a:pt x="73380" y="4225607"/>
                  </a:lnTo>
                  <a:lnTo>
                    <a:pt x="113499" y="4238434"/>
                  </a:lnTo>
                  <a:lnTo>
                    <a:pt x="154025" y="4250055"/>
                  </a:lnTo>
                  <a:lnTo>
                    <a:pt x="234670" y="4274502"/>
                  </a:lnTo>
                  <a:lnTo>
                    <a:pt x="239420" y="4278871"/>
                  </a:lnTo>
                  <a:lnTo>
                    <a:pt x="241795" y="4281055"/>
                  </a:lnTo>
                  <a:lnTo>
                    <a:pt x="249885" y="4285259"/>
                  </a:lnTo>
                  <a:lnTo>
                    <a:pt x="267970" y="4288955"/>
                  </a:lnTo>
                  <a:lnTo>
                    <a:pt x="272643" y="4293298"/>
                  </a:lnTo>
                  <a:lnTo>
                    <a:pt x="274980" y="4295470"/>
                  </a:lnTo>
                  <a:lnTo>
                    <a:pt x="283044" y="4299674"/>
                  </a:lnTo>
                  <a:lnTo>
                    <a:pt x="301155" y="4303369"/>
                  </a:lnTo>
                  <a:lnTo>
                    <a:pt x="305396" y="4308907"/>
                  </a:lnTo>
                  <a:lnTo>
                    <a:pt x="317423" y="4313161"/>
                  </a:lnTo>
                  <a:lnTo>
                    <a:pt x="323062" y="4316501"/>
                  </a:lnTo>
                  <a:lnTo>
                    <a:pt x="366407" y="4339895"/>
                  </a:lnTo>
                  <a:lnTo>
                    <a:pt x="408901" y="4364329"/>
                  </a:lnTo>
                  <a:lnTo>
                    <a:pt x="450088" y="4390999"/>
                  </a:lnTo>
                  <a:lnTo>
                    <a:pt x="490372" y="4418698"/>
                  </a:lnTo>
                  <a:lnTo>
                    <a:pt x="529297" y="4448619"/>
                  </a:lnTo>
                  <a:lnTo>
                    <a:pt x="567258" y="4479531"/>
                  </a:lnTo>
                  <a:lnTo>
                    <a:pt x="603377" y="4513846"/>
                  </a:lnTo>
                  <a:lnTo>
                    <a:pt x="623239" y="4530293"/>
                  </a:lnTo>
                  <a:lnTo>
                    <a:pt x="635457" y="4539996"/>
                  </a:lnTo>
                  <a:lnTo>
                    <a:pt x="642518" y="4541139"/>
                  </a:lnTo>
                  <a:lnTo>
                    <a:pt x="650087" y="4538421"/>
                  </a:lnTo>
                  <a:lnTo>
                    <a:pt x="654608" y="4534636"/>
                  </a:lnTo>
                  <a:lnTo>
                    <a:pt x="657720" y="4527651"/>
                  </a:lnTo>
                  <a:lnTo>
                    <a:pt x="658482" y="4521187"/>
                  </a:lnTo>
                  <a:lnTo>
                    <a:pt x="657263" y="4515370"/>
                  </a:lnTo>
                  <a:lnTo>
                    <a:pt x="651052" y="4491621"/>
                  </a:lnTo>
                  <a:lnTo>
                    <a:pt x="648881" y="4467961"/>
                  </a:lnTo>
                  <a:lnTo>
                    <a:pt x="643394" y="4418876"/>
                  </a:lnTo>
                  <a:lnTo>
                    <a:pt x="626440" y="4392688"/>
                  </a:lnTo>
                  <a:lnTo>
                    <a:pt x="619455" y="4383481"/>
                  </a:lnTo>
                  <a:lnTo>
                    <a:pt x="585762" y="4348683"/>
                  </a:lnTo>
                  <a:lnTo>
                    <a:pt x="550887" y="4314812"/>
                  </a:lnTo>
                  <a:lnTo>
                    <a:pt x="514908" y="4281894"/>
                  </a:lnTo>
                  <a:lnTo>
                    <a:pt x="476986" y="4252341"/>
                  </a:lnTo>
                  <a:lnTo>
                    <a:pt x="438061" y="4223778"/>
                  </a:lnTo>
                  <a:lnTo>
                    <a:pt x="398145" y="4196207"/>
                  </a:lnTo>
                  <a:lnTo>
                    <a:pt x="357314" y="4169664"/>
                  </a:lnTo>
                  <a:lnTo>
                    <a:pt x="343954" y="4162247"/>
                  </a:lnTo>
                  <a:lnTo>
                    <a:pt x="337832" y="4157395"/>
                  </a:lnTo>
                  <a:lnTo>
                    <a:pt x="332016" y="4152646"/>
                  </a:lnTo>
                  <a:lnTo>
                    <a:pt x="328015" y="4147197"/>
                  </a:lnTo>
                  <a:lnTo>
                    <a:pt x="328256" y="4141889"/>
                  </a:lnTo>
                  <a:lnTo>
                    <a:pt x="331736" y="4136390"/>
                  </a:lnTo>
                  <a:lnTo>
                    <a:pt x="337032" y="4131513"/>
                  </a:lnTo>
                  <a:lnTo>
                    <a:pt x="344601" y="4134193"/>
                  </a:lnTo>
                  <a:lnTo>
                    <a:pt x="351878" y="4134066"/>
                  </a:lnTo>
                  <a:lnTo>
                    <a:pt x="358470" y="4132364"/>
                  </a:lnTo>
                  <a:lnTo>
                    <a:pt x="364858" y="4127881"/>
                  </a:lnTo>
                  <a:lnTo>
                    <a:pt x="372732" y="4129316"/>
                  </a:lnTo>
                  <a:lnTo>
                    <a:pt x="380085" y="4130560"/>
                  </a:lnTo>
                  <a:lnTo>
                    <a:pt x="387337" y="4129087"/>
                  </a:lnTo>
                  <a:lnTo>
                    <a:pt x="394093" y="4124744"/>
                  </a:lnTo>
                  <a:lnTo>
                    <a:pt x="398233" y="4126192"/>
                  </a:lnTo>
                  <a:lnTo>
                    <a:pt x="399834" y="4124071"/>
                  </a:lnTo>
                  <a:lnTo>
                    <a:pt x="407327" y="4125366"/>
                  </a:lnTo>
                  <a:lnTo>
                    <a:pt x="414261" y="4126471"/>
                  </a:lnTo>
                  <a:lnTo>
                    <a:pt x="421627" y="4123690"/>
                  </a:lnTo>
                  <a:lnTo>
                    <a:pt x="427875" y="4120515"/>
                  </a:lnTo>
                  <a:lnTo>
                    <a:pt x="435254" y="4120413"/>
                  </a:lnTo>
                  <a:lnTo>
                    <a:pt x="442099" y="4122839"/>
                  </a:lnTo>
                  <a:lnTo>
                    <a:pt x="449453" y="4121391"/>
                  </a:lnTo>
                  <a:lnTo>
                    <a:pt x="682421" y="4099979"/>
                  </a:lnTo>
                  <a:lnTo>
                    <a:pt x="894118" y="4087215"/>
                  </a:lnTo>
                  <a:lnTo>
                    <a:pt x="907783" y="4089349"/>
                  </a:lnTo>
                  <a:lnTo>
                    <a:pt x="922274" y="4089082"/>
                  </a:lnTo>
                  <a:lnTo>
                    <a:pt x="936282" y="4089984"/>
                  </a:lnTo>
                  <a:lnTo>
                    <a:pt x="1048969" y="4096118"/>
                  </a:lnTo>
                  <a:lnTo>
                    <a:pt x="1098232" y="4100055"/>
                  </a:lnTo>
                  <a:lnTo>
                    <a:pt x="1147279" y="4105249"/>
                  </a:lnTo>
                  <a:lnTo>
                    <a:pt x="1196098" y="4111726"/>
                  </a:lnTo>
                  <a:lnTo>
                    <a:pt x="1293520" y="4127284"/>
                  </a:lnTo>
                  <a:lnTo>
                    <a:pt x="1389672" y="4149128"/>
                  </a:lnTo>
                  <a:lnTo>
                    <a:pt x="1484998" y="4176064"/>
                  </a:lnTo>
                  <a:lnTo>
                    <a:pt x="1531416" y="4191114"/>
                  </a:lnTo>
                  <a:lnTo>
                    <a:pt x="1578254" y="4204970"/>
                  </a:lnTo>
                  <a:lnTo>
                    <a:pt x="1624253" y="4221213"/>
                  </a:lnTo>
                  <a:lnTo>
                    <a:pt x="1670672" y="4236263"/>
                  </a:lnTo>
                  <a:lnTo>
                    <a:pt x="1673174" y="4238498"/>
                  </a:lnTo>
                  <a:lnTo>
                    <a:pt x="1678190" y="4242955"/>
                  </a:lnTo>
                  <a:lnTo>
                    <a:pt x="1696034" y="4249267"/>
                  </a:lnTo>
                  <a:lnTo>
                    <a:pt x="1705914" y="4250067"/>
                  </a:lnTo>
                  <a:lnTo>
                    <a:pt x="1710613" y="4254411"/>
                  </a:lnTo>
                  <a:lnTo>
                    <a:pt x="1712963" y="4256595"/>
                  </a:lnTo>
                  <a:lnTo>
                    <a:pt x="1720977" y="4260774"/>
                  </a:lnTo>
                  <a:lnTo>
                    <a:pt x="1738998" y="4264444"/>
                  </a:lnTo>
                  <a:lnTo>
                    <a:pt x="1745373" y="4270730"/>
                  </a:lnTo>
                  <a:lnTo>
                    <a:pt x="1769364" y="4279214"/>
                  </a:lnTo>
                  <a:lnTo>
                    <a:pt x="1772043" y="4281500"/>
                  </a:lnTo>
                  <a:lnTo>
                    <a:pt x="1774291" y="4284992"/>
                  </a:lnTo>
                  <a:lnTo>
                    <a:pt x="1781149" y="4287418"/>
                  </a:lnTo>
                  <a:lnTo>
                    <a:pt x="1789061" y="4287520"/>
                  </a:lnTo>
                  <a:lnTo>
                    <a:pt x="1792998" y="4291596"/>
                  </a:lnTo>
                  <a:lnTo>
                    <a:pt x="1796338" y="4290085"/>
                  </a:lnTo>
                  <a:lnTo>
                    <a:pt x="1800555" y="4295622"/>
                  </a:lnTo>
                  <a:lnTo>
                    <a:pt x="1806016" y="4298886"/>
                  </a:lnTo>
                  <a:lnTo>
                    <a:pt x="1812048" y="4301020"/>
                  </a:lnTo>
                  <a:lnTo>
                    <a:pt x="1817611" y="4304335"/>
                  </a:lnTo>
                  <a:lnTo>
                    <a:pt x="1873948" y="4330966"/>
                  </a:lnTo>
                  <a:lnTo>
                    <a:pt x="1901393" y="4346054"/>
                  </a:lnTo>
                  <a:lnTo>
                    <a:pt x="1928025" y="4362196"/>
                  </a:lnTo>
                  <a:lnTo>
                    <a:pt x="1931936" y="4362234"/>
                  </a:lnTo>
                  <a:lnTo>
                    <a:pt x="1936127" y="4361015"/>
                  </a:lnTo>
                  <a:lnTo>
                    <a:pt x="1937131" y="4358678"/>
                  </a:lnTo>
                  <a:lnTo>
                    <a:pt x="1932711" y="4351731"/>
                  </a:lnTo>
                  <a:lnTo>
                    <a:pt x="1924418" y="4346105"/>
                  </a:lnTo>
                  <a:lnTo>
                    <a:pt x="1925142" y="4342320"/>
                  </a:lnTo>
                  <a:lnTo>
                    <a:pt x="1928495" y="4340809"/>
                  </a:lnTo>
                  <a:lnTo>
                    <a:pt x="1931504" y="4339183"/>
                  </a:lnTo>
                  <a:lnTo>
                    <a:pt x="1936394" y="4339564"/>
                  </a:lnTo>
                  <a:lnTo>
                    <a:pt x="1982076" y="4365129"/>
                  </a:lnTo>
                  <a:lnTo>
                    <a:pt x="2063216" y="4420730"/>
                  </a:lnTo>
                  <a:lnTo>
                    <a:pt x="2141690" y="4479429"/>
                  </a:lnTo>
                  <a:lnTo>
                    <a:pt x="2217686" y="4541291"/>
                  </a:lnTo>
                  <a:lnTo>
                    <a:pt x="2254440" y="4574476"/>
                  </a:lnTo>
                  <a:lnTo>
                    <a:pt x="2425979" y="4757648"/>
                  </a:lnTo>
                  <a:lnTo>
                    <a:pt x="2429649" y="4764329"/>
                  </a:lnTo>
                  <a:lnTo>
                    <a:pt x="2430551" y="4767338"/>
                  </a:lnTo>
                  <a:lnTo>
                    <a:pt x="2437727" y="4769878"/>
                  </a:lnTo>
                  <a:lnTo>
                    <a:pt x="2437981" y="4775352"/>
                  </a:lnTo>
                  <a:lnTo>
                    <a:pt x="2440508" y="4778946"/>
                  </a:lnTo>
                  <a:lnTo>
                    <a:pt x="2445080" y="4780559"/>
                  </a:lnTo>
                  <a:lnTo>
                    <a:pt x="2445664" y="4784801"/>
                  </a:lnTo>
                  <a:lnTo>
                    <a:pt x="2448179" y="4788382"/>
                  </a:lnTo>
                  <a:lnTo>
                    <a:pt x="2452852" y="4790033"/>
                  </a:lnTo>
                  <a:lnTo>
                    <a:pt x="2452903" y="4795444"/>
                  </a:lnTo>
                  <a:lnTo>
                    <a:pt x="2454173" y="4797234"/>
                  </a:lnTo>
                  <a:lnTo>
                    <a:pt x="2455430" y="4799025"/>
                  </a:lnTo>
                  <a:lnTo>
                    <a:pt x="2460637" y="4799520"/>
                  </a:lnTo>
                  <a:lnTo>
                    <a:pt x="2461107" y="4803724"/>
                  </a:lnTo>
                  <a:lnTo>
                    <a:pt x="2463520" y="4807280"/>
                  </a:lnTo>
                  <a:lnTo>
                    <a:pt x="2468308" y="4808969"/>
                  </a:lnTo>
                  <a:lnTo>
                    <a:pt x="2468245" y="4814328"/>
                  </a:lnTo>
                  <a:lnTo>
                    <a:pt x="2470658" y="4817872"/>
                  </a:lnTo>
                  <a:lnTo>
                    <a:pt x="2475446" y="4819574"/>
                  </a:lnTo>
                  <a:lnTo>
                    <a:pt x="2475814" y="4823739"/>
                  </a:lnTo>
                  <a:lnTo>
                    <a:pt x="2478227" y="4827282"/>
                  </a:lnTo>
                  <a:lnTo>
                    <a:pt x="2483116" y="4829022"/>
                  </a:lnTo>
                  <a:lnTo>
                    <a:pt x="2484056" y="4830572"/>
                  </a:lnTo>
                  <a:lnTo>
                    <a:pt x="2484018" y="4833404"/>
                  </a:lnTo>
                  <a:lnTo>
                    <a:pt x="2486444" y="4836566"/>
                  </a:lnTo>
                  <a:lnTo>
                    <a:pt x="2491194" y="4838001"/>
                  </a:lnTo>
                  <a:lnTo>
                    <a:pt x="2490457" y="4837011"/>
                  </a:lnTo>
                  <a:lnTo>
                    <a:pt x="2529725" y="4850866"/>
                  </a:lnTo>
                  <a:lnTo>
                    <a:pt x="2529713" y="4852213"/>
                  </a:lnTo>
                  <a:lnTo>
                    <a:pt x="2529395" y="4852086"/>
                  </a:lnTo>
                  <a:lnTo>
                    <a:pt x="2488730" y="4837722"/>
                  </a:lnTo>
                  <a:lnTo>
                    <a:pt x="2489936" y="4839500"/>
                  </a:lnTo>
                  <a:lnTo>
                    <a:pt x="2490254" y="4839614"/>
                  </a:lnTo>
                  <a:lnTo>
                    <a:pt x="2490508" y="4843742"/>
                  </a:lnTo>
                  <a:lnTo>
                    <a:pt x="2492705" y="4847221"/>
                  </a:lnTo>
                  <a:lnTo>
                    <a:pt x="2497823" y="4849025"/>
                  </a:lnTo>
                  <a:lnTo>
                    <a:pt x="2497645" y="4854346"/>
                  </a:lnTo>
                  <a:lnTo>
                    <a:pt x="2500274" y="4856619"/>
                  </a:lnTo>
                  <a:lnTo>
                    <a:pt x="2505379" y="4858423"/>
                  </a:lnTo>
                  <a:lnTo>
                    <a:pt x="2505100" y="4863719"/>
                  </a:lnTo>
                  <a:lnTo>
                    <a:pt x="2507411" y="4867224"/>
                  </a:lnTo>
                  <a:lnTo>
                    <a:pt x="2512415" y="4868989"/>
                  </a:lnTo>
                  <a:lnTo>
                    <a:pt x="2512136" y="4874285"/>
                  </a:lnTo>
                  <a:lnTo>
                    <a:pt x="2513292" y="4876038"/>
                  </a:lnTo>
                  <a:lnTo>
                    <a:pt x="2514447" y="4877790"/>
                  </a:lnTo>
                  <a:lnTo>
                    <a:pt x="2519654" y="4878286"/>
                  </a:lnTo>
                  <a:lnTo>
                    <a:pt x="2519159" y="4884852"/>
                  </a:lnTo>
                  <a:lnTo>
                    <a:pt x="2521470" y="4888357"/>
                  </a:lnTo>
                  <a:lnTo>
                    <a:pt x="2526258" y="4890046"/>
                  </a:lnTo>
                  <a:lnTo>
                    <a:pt x="2585961" y="4986566"/>
                  </a:lnTo>
                  <a:lnTo>
                    <a:pt x="2596527" y="4997031"/>
                  </a:lnTo>
                  <a:lnTo>
                    <a:pt x="2604782" y="5009375"/>
                  </a:lnTo>
                  <a:lnTo>
                    <a:pt x="2618816" y="5035880"/>
                  </a:lnTo>
                  <a:lnTo>
                    <a:pt x="2617851" y="5036883"/>
                  </a:lnTo>
                  <a:lnTo>
                    <a:pt x="2616022" y="5038941"/>
                  </a:lnTo>
                  <a:lnTo>
                    <a:pt x="2611285" y="5042649"/>
                  </a:lnTo>
                  <a:lnTo>
                    <a:pt x="2608465" y="5043005"/>
                  </a:lnTo>
                  <a:lnTo>
                    <a:pt x="2604782" y="5043043"/>
                  </a:lnTo>
                  <a:lnTo>
                    <a:pt x="2609367" y="5052746"/>
                  </a:lnTo>
                  <a:lnTo>
                    <a:pt x="2614206" y="5062537"/>
                  </a:lnTo>
                  <a:lnTo>
                    <a:pt x="2619845" y="5072608"/>
                  </a:lnTo>
                  <a:lnTo>
                    <a:pt x="2627668" y="5080762"/>
                  </a:lnTo>
                  <a:lnTo>
                    <a:pt x="2631592" y="5083492"/>
                  </a:lnTo>
                  <a:lnTo>
                    <a:pt x="2634767" y="5087315"/>
                  </a:lnTo>
                  <a:lnTo>
                    <a:pt x="2636647" y="5092014"/>
                  </a:lnTo>
                  <a:lnTo>
                    <a:pt x="2645245" y="5095049"/>
                  </a:lnTo>
                  <a:lnTo>
                    <a:pt x="2646007" y="5095316"/>
                  </a:lnTo>
                  <a:lnTo>
                    <a:pt x="2645905" y="5096637"/>
                  </a:lnTo>
                  <a:lnTo>
                    <a:pt x="2635110" y="5092814"/>
                  </a:lnTo>
                  <a:lnTo>
                    <a:pt x="2634119" y="5099202"/>
                  </a:lnTo>
                  <a:lnTo>
                    <a:pt x="2636875" y="5105565"/>
                  </a:lnTo>
                  <a:lnTo>
                    <a:pt x="2642984" y="5109070"/>
                  </a:lnTo>
                  <a:lnTo>
                    <a:pt x="2642044" y="5114125"/>
                  </a:lnTo>
                  <a:lnTo>
                    <a:pt x="2643174" y="5118570"/>
                  </a:lnTo>
                  <a:lnTo>
                    <a:pt x="2648064" y="5120297"/>
                  </a:lnTo>
                  <a:lnTo>
                    <a:pt x="2648267" y="5124399"/>
                  </a:lnTo>
                  <a:lnTo>
                    <a:pt x="2648750" y="5124577"/>
                  </a:lnTo>
                  <a:lnTo>
                    <a:pt x="2650096" y="5129098"/>
                  </a:lnTo>
                  <a:lnTo>
                    <a:pt x="2655532" y="5131016"/>
                  </a:lnTo>
                  <a:lnTo>
                    <a:pt x="2655722" y="5128387"/>
                  </a:lnTo>
                  <a:lnTo>
                    <a:pt x="2655392" y="5126939"/>
                  </a:lnTo>
                  <a:lnTo>
                    <a:pt x="2655938" y="5128463"/>
                  </a:lnTo>
                  <a:lnTo>
                    <a:pt x="2655633" y="5131054"/>
                  </a:lnTo>
                  <a:lnTo>
                    <a:pt x="2650096" y="5129098"/>
                  </a:lnTo>
                  <a:lnTo>
                    <a:pt x="2654782" y="5132095"/>
                  </a:lnTo>
                  <a:lnTo>
                    <a:pt x="2654592" y="5134724"/>
                  </a:lnTo>
                  <a:lnTo>
                    <a:pt x="2655366" y="5136337"/>
                  </a:lnTo>
                  <a:lnTo>
                    <a:pt x="2657335" y="5138382"/>
                  </a:lnTo>
                  <a:lnTo>
                    <a:pt x="2660383" y="5148897"/>
                  </a:lnTo>
                  <a:lnTo>
                    <a:pt x="2664676" y="5158486"/>
                  </a:lnTo>
                  <a:lnTo>
                    <a:pt x="2669375" y="5169573"/>
                  </a:lnTo>
                  <a:lnTo>
                    <a:pt x="2676207" y="5177383"/>
                  </a:lnTo>
                  <a:lnTo>
                    <a:pt x="2678023" y="5186096"/>
                  </a:lnTo>
                  <a:lnTo>
                    <a:pt x="2680982" y="5192534"/>
                  </a:lnTo>
                  <a:lnTo>
                    <a:pt x="2684208" y="5200408"/>
                  </a:lnTo>
                  <a:lnTo>
                    <a:pt x="2689364" y="5206263"/>
                  </a:lnTo>
                  <a:lnTo>
                    <a:pt x="2689225" y="5207571"/>
                  </a:lnTo>
                  <a:lnTo>
                    <a:pt x="2689098" y="5208867"/>
                  </a:lnTo>
                  <a:lnTo>
                    <a:pt x="2688564" y="5214074"/>
                  </a:lnTo>
                  <a:lnTo>
                    <a:pt x="2693047" y="5218341"/>
                  </a:lnTo>
                  <a:lnTo>
                    <a:pt x="2696667" y="5223662"/>
                  </a:lnTo>
                  <a:lnTo>
                    <a:pt x="2705989" y="5253901"/>
                  </a:lnTo>
                  <a:lnTo>
                    <a:pt x="2716314" y="5283136"/>
                  </a:lnTo>
                  <a:lnTo>
                    <a:pt x="2724797" y="5314416"/>
                  </a:lnTo>
                  <a:lnTo>
                    <a:pt x="2730690" y="5344782"/>
                  </a:lnTo>
                  <a:lnTo>
                    <a:pt x="2740368" y="5342814"/>
                  </a:lnTo>
                  <a:lnTo>
                    <a:pt x="2750591" y="5341036"/>
                  </a:lnTo>
                  <a:lnTo>
                    <a:pt x="2759481" y="5338788"/>
                  </a:lnTo>
                  <a:lnTo>
                    <a:pt x="2766453" y="5331828"/>
                  </a:lnTo>
                  <a:lnTo>
                    <a:pt x="2768396" y="5331168"/>
                  </a:lnTo>
                  <a:lnTo>
                    <a:pt x="2768892" y="5329999"/>
                  </a:lnTo>
                  <a:lnTo>
                    <a:pt x="2769882" y="5327650"/>
                  </a:lnTo>
                  <a:lnTo>
                    <a:pt x="2769755" y="5324907"/>
                  </a:lnTo>
                  <a:lnTo>
                    <a:pt x="2776563" y="5323268"/>
                  </a:lnTo>
                  <a:lnTo>
                    <a:pt x="2783611" y="5324411"/>
                  </a:lnTo>
                  <a:lnTo>
                    <a:pt x="2790418" y="5324132"/>
                  </a:lnTo>
                  <a:lnTo>
                    <a:pt x="2796463" y="5318188"/>
                  </a:lnTo>
                  <a:lnTo>
                    <a:pt x="2811208" y="5308574"/>
                  </a:lnTo>
                  <a:lnTo>
                    <a:pt x="2818714" y="5293715"/>
                  </a:lnTo>
                  <a:lnTo>
                    <a:pt x="2820314" y="5276774"/>
                  </a:lnTo>
                  <a:close/>
                </a:path>
                <a:path w="3362325" h="5344795">
                  <a:moveTo>
                    <a:pt x="2940393" y="282676"/>
                  </a:moveTo>
                  <a:lnTo>
                    <a:pt x="2920276" y="249301"/>
                  </a:lnTo>
                  <a:lnTo>
                    <a:pt x="2887853" y="224193"/>
                  </a:lnTo>
                  <a:lnTo>
                    <a:pt x="2853702" y="201015"/>
                  </a:lnTo>
                  <a:lnTo>
                    <a:pt x="2818231" y="179628"/>
                  </a:lnTo>
                  <a:lnTo>
                    <a:pt x="2781846" y="159918"/>
                  </a:lnTo>
                  <a:lnTo>
                    <a:pt x="2753118" y="146634"/>
                  </a:lnTo>
                  <a:lnTo>
                    <a:pt x="2753118" y="249021"/>
                  </a:lnTo>
                  <a:lnTo>
                    <a:pt x="2752090" y="248031"/>
                  </a:lnTo>
                  <a:lnTo>
                    <a:pt x="2751061" y="247040"/>
                  </a:lnTo>
                  <a:lnTo>
                    <a:pt x="2749766" y="246151"/>
                  </a:lnTo>
                  <a:lnTo>
                    <a:pt x="2751150" y="247015"/>
                  </a:lnTo>
                  <a:lnTo>
                    <a:pt x="2752267" y="247980"/>
                  </a:lnTo>
                  <a:lnTo>
                    <a:pt x="2753118" y="249021"/>
                  </a:lnTo>
                  <a:lnTo>
                    <a:pt x="2753118" y="146634"/>
                  </a:lnTo>
                  <a:lnTo>
                    <a:pt x="2693581" y="119087"/>
                  </a:lnTo>
                  <a:lnTo>
                    <a:pt x="2648699" y="100939"/>
                  </a:lnTo>
                  <a:lnTo>
                    <a:pt x="2603335" y="84302"/>
                  </a:lnTo>
                  <a:lnTo>
                    <a:pt x="2557488" y="69176"/>
                  </a:lnTo>
                  <a:lnTo>
                    <a:pt x="2536050" y="62877"/>
                  </a:lnTo>
                  <a:lnTo>
                    <a:pt x="2536050" y="135648"/>
                  </a:lnTo>
                  <a:lnTo>
                    <a:pt x="2535669" y="137121"/>
                  </a:lnTo>
                  <a:lnTo>
                    <a:pt x="2535402" y="137210"/>
                  </a:lnTo>
                  <a:lnTo>
                    <a:pt x="2534970" y="137363"/>
                  </a:lnTo>
                  <a:lnTo>
                    <a:pt x="2533853" y="136410"/>
                  </a:lnTo>
                  <a:lnTo>
                    <a:pt x="2535402" y="137210"/>
                  </a:lnTo>
                  <a:lnTo>
                    <a:pt x="2534551" y="136169"/>
                  </a:lnTo>
                  <a:lnTo>
                    <a:pt x="2536050" y="135648"/>
                  </a:lnTo>
                  <a:lnTo>
                    <a:pt x="2536050" y="62877"/>
                  </a:lnTo>
                  <a:lnTo>
                    <a:pt x="2533319" y="62077"/>
                  </a:lnTo>
                  <a:lnTo>
                    <a:pt x="2533319" y="136347"/>
                  </a:lnTo>
                  <a:lnTo>
                    <a:pt x="2532557" y="135509"/>
                  </a:lnTo>
                  <a:lnTo>
                    <a:pt x="2532913" y="135382"/>
                  </a:lnTo>
                  <a:lnTo>
                    <a:pt x="2533319" y="136347"/>
                  </a:lnTo>
                  <a:lnTo>
                    <a:pt x="2533319" y="62077"/>
                  </a:lnTo>
                  <a:lnTo>
                    <a:pt x="2529408" y="60934"/>
                  </a:lnTo>
                  <a:lnTo>
                    <a:pt x="2529408" y="135242"/>
                  </a:lnTo>
                  <a:lnTo>
                    <a:pt x="2527770" y="134467"/>
                  </a:lnTo>
                  <a:lnTo>
                    <a:pt x="2526741" y="133477"/>
                  </a:lnTo>
                  <a:lnTo>
                    <a:pt x="2528379" y="134251"/>
                  </a:lnTo>
                  <a:lnTo>
                    <a:pt x="2529408" y="135242"/>
                  </a:lnTo>
                  <a:lnTo>
                    <a:pt x="2529408" y="60934"/>
                  </a:lnTo>
                  <a:lnTo>
                    <a:pt x="2464397" y="43446"/>
                  </a:lnTo>
                  <a:lnTo>
                    <a:pt x="2417165" y="32816"/>
                  </a:lnTo>
                  <a:lnTo>
                    <a:pt x="2369502" y="23698"/>
                  </a:lnTo>
                  <a:lnTo>
                    <a:pt x="2321395" y="16052"/>
                  </a:lnTo>
                  <a:lnTo>
                    <a:pt x="2223935" y="5245"/>
                  </a:lnTo>
                  <a:lnTo>
                    <a:pt x="2172487" y="1447"/>
                  </a:lnTo>
                  <a:lnTo>
                    <a:pt x="2121725" y="101"/>
                  </a:lnTo>
                  <a:lnTo>
                    <a:pt x="2071243" y="0"/>
                  </a:lnTo>
                  <a:lnTo>
                    <a:pt x="2021014" y="1155"/>
                  </a:lnTo>
                  <a:lnTo>
                    <a:pt x="1971484" y="4762"/>
                  </a:lnTo>
                  <a:lnTo>
                    <a:pt x="1922233" y="9601"/>
                  </a:lnTo>
                  <a:lnTo>
                    <a:pt x="1873262" y="15697"/>
                  </a:lnTo>
                  <a:lnTo>
                    <a:pt x="1776552" y="32829"/>
                  </a:lnTo>
                  <a:lnTo>
                    <a:pt x="1681810" y="57353"/>
                  </a:lnTo>
                  <a:lnTo>
                    <a:pt x="1634642" y="70878"/>
                  </a:lnTo>
                  <a:lnTo>
                    <a:pt x="1588185" y="86855"/>
                  </a:lnTo>
                  <a:lnTo>
                    <a:pt x="1542021" y="104076"/>
                  </a:lnTo>
                  <a:lnTo>
                    <a:pt x="1496136" y="122542"/>
                  </a:lnTo>
                  <a:lnTo>
                    <a:pt x="1405648" y="164388"/>
                  </a:lnTo>
                  <a:lnTo>
                    <a:pt x="1360639" y="186575"/>
                  </a:lnTo>
                  <a:lnTo>
                    <a:pt x="1271917" y="235889"/>
                  </a:lnTo>
                  <a:lnTo>
                    <a:pt x="1183703" y="293077"/>
                  </a:lnTo>
                  <a:lnTo>
                    <a:pt x="1141196" y="323811"/>
                  </a:lnTo>
                  <a:lnTo>
                    <a:pt x="1058341" y="387210"/>
                  </a:lnTo>
                  <a:lnTo>
                    <a:pt x="1046543" y="397992"/>
                  </a:lnTo>
                  <a:lnTo>
                    <a:pt x="1018324" y="421119"/>
                  </a:lnTo>
                  <a:lnTo>
                    <a:pt x="940015" y="491020"/>
                  </a:lnTo>
                  <a:lnTo>
                    <a:pt x="861453" y="565035"/>
                  </a:lnTo>
                  <a:lnTo>
                    <a:pt x="822071" y="604088"/>
                  </a:lnTo>
                  <a:lnTo>
                    <a:pt x="705624" y="723366"/>
                  </a:lnTo>
                  <a:lnTo>
                    <a:pt x="702957" y="729653"/>
                  </a:lnTo>
                  <a:lnTo>
                    <a:pt x="701586" y="732815"/>
                  </a:lnTo>
                  <a:lnTo>
                    <a:pt x="697712" y="734148"/>
                  </a:lnTo>
                  <a:lnTo>
                    <a:pt x="693813" y="736828"/>
                  </a:lnTo>
                  <a:lnTo>
                    <a:pt x="690232" y="736714"/>
                  </a:lnTo>
                  <a:lnTo>
                    <a:pt x="687260" y="736396"/>
                  </a:lnTo>
                  <a:lnTo>
                    <a:pt x="687692" y="732218"/>
                  </a:lnTo>
                  <a:lnTo>
                    <a:pt x="690105" y="730046"/>
                  </a:lnTo>
                  <a:lnTo>
                    <a:pt x="694728" y="702932"/>
                  </a:lnTo>
                  <a:lnTo>
                    <a:pt x="702005" y="677608"/>
                  </a:lnTo>
                  <a:lnTo>
                    <a:pt x="711073" y="653008"/>
                  </a:lnTo>
                  <a:lnTo>
                    <a:pt x="721093" y="628065"/>
                  </a:lnTo>
                  <a:lnTo>
                    <a:pt x="727786" y="610997"/>
                  </a:lnTo>
                  <a:lnTo>
                    <a:pt x="733031" y="593077"/>
                  </a:lnTo>
                  <a:lnTo>
                    <a:pt x="736904" y="575627"/>
                  </a:lnTo>
                  <a:lnTo>
                    <a:pt x="738606" y="557580"/>
                  </a:lnTo>
                  <a:lnTo>
                    <a:pt x="748258" y="523379"/>
                  </a:lnTo>
                  <a:lnTo>
                    <a:pt x="745451" y="492112"/>
                  </a:lnTo>
                  <a:lnTo>
                    <a:pt x="731139" y="466140"/>
                  </a:lnTo>
                  <a:lnTo>
                    <a:pt x="705040" y="444233"/>
                  </a:lnTo>
                  <a:lnTo>
                    <a:pt x="668667" y="480910"/>
                  </a:lnTo>
                  <a:lnTo>
                    <a:pt x="639140" y="520611"/>
                  </a:lnTo>
                  <a:lnTo>
                    <a:pt x="615607" y="563613"/>
                  </a:lnTo>
                  <a:lnTo>
                    <a:pt x="596379" y="607834"/>
                  </a:lnTo>
                  <a:lnTo>
                    <a:pt x="581393" y="655955"/>
                  </a:lnTo>
                  <a:lnTo>
                    <a:pt x="560793" y="730186"/>
                  </a:lnTo>
                  <a:lnTo>
                    <a:pt x="552945" y="757059"/>
                  </a:lnTo>
                  <a:lnTo>
                    <a:pt x="544385" y="782828"/>
                  </a:lnTo>
                  <a:lnTo>
                    <a:pt x="542912" y="788708"/>
                  </a:lnTo>
                  <a:lnTo>
                    <a:pt x="536613" y="811022"/>
                  </a:lnTo>
                  <a:lnTo>
                    <a:pt x="529234" y="837730"/>
                  </a:lnTo>
                  <a:lnTo>
                    <a:pt x="528650" y="837933"/>
                  </a:lnTo>
                  <a:lnTo>
                    <a:pt x="526211" y="848169"/>
                  </a:lnTo>
                  <a:lnTo>
                    <a:pt x="523176" y="858621"/>
                  </a:lnTo>
                  <a:lnTo>
                    <a:pt x="523608" y="871893"/>
                  </a:lnTo>
                  <a:lnTo>
                    <a:pt x="523887" y="886574"/>
                  </a:lnTo>
                  <a:lnTo>
                    <a:pt x="567956" y="938568"/>
                  </a:lnTo>
                  <a:lnTo>
                    <a:pt x="606818" y="966838"/>
                  </a:lnTo>
                  <a:lnTo>
                    <a:pt x="612343" y="970318"/>
                  </a:lnTo>
                  <a:lnTo>
                    <a:pt x="617550" y="972553"/>
                  </a:lnTo>
                  <a:lnTo>
                    <a:pt x="623620" y="970470"/>
                  </a:lnTo>
                  <a:lnTo>
                    <a:pt x="633628" y="976426"/>
                  </a:lnTo>
                  <a:lnTo>
                    <a:pt x="635838" y="977011"/>
                  </a:lnTo>
                  <a:lnTo>
                    <a:pt x="644296" y="978128"/>
                  </a:lnTo>
                  <a:lnTo>
                    <a:pt x="654951" y="975817"/>
                  </a:lnTo>
                  <a:lnTo>
                    <a:pt x="665721" y="972108"/>
                  </a:lnTo>
                  <a:lnTo>
                    <a:pt x="792607" y="923112"/>
                  </a:lnTo>
                  <a:lnTo>
                    <a:pt x="797560" y="922743"/>
                  </a:lnTo>
                  <a:lnTo>
                    <a:pt x="800227" y="923175"/>
                  </a:lnTo>
                  <a:lnTo>
                    <a:pt x="807542" y="922007"/>
                  </a:lnTo>
                  <a:lnTo>
                    <a:pt x="820661" y="914806"/>
                  </a:lnTo>
                  <a:lnTo>
                    <a:pt x="825969" y="915670"/>
                  </a:lnTo>
                  <a:lnTo>
                    <a:pt x="828230" y="914895"/>
                  </a:lnTo>
                  <a:lnTo>
                    <a:pt x="835482" y="913739"/>
                  </a:lnTo>
                  <a:lnTo>
                    <a:pt x="849045" y="907732"/>
                  </a:lnTo>
                  <a:lnTo>
                    <a:pt x="854049" y="910043"/>
                  </a:lnTo>
                  <a:lnTo>
                    <a:pt x="856335" y="910590"/>
                  </a:lnTo>
                  <a:lnTo>
                    <a:pt x="862939" y="906983"/>
                  </a:lnTo>
                  <a:lnTo>
                    <a:pt x="924191" y="895324"/>
                  </a:lnTo>
                  <a:lnTo>
                    <a:pt x="979131" y="888517"/>
                  </a:lnTo>
                  <a:lnTo>
                    <a:pt x="1034542" y="885583"/>
                  </a:lnTo>
                  <a:lnTo>
                    <a:pt x="1089952" y="885329"/>
                  </a:lnTo>
                  <a:lnTo>
                    <a:pt x="1145311" y="887793"/>
                  </a:lnTo>
                  <a:lnTo>
                    <a:pt x="1152613" y="889304"/>
                  </a:lnTo>
                  <a:lnTo>
                    <a:pt x="1159281" y="888352"/>
                  </a:lnTo>
                  <a:lnTo>
                    <a:pt x="1166266" y="888644"/>
                  </a:lnTo>
                  <a:lnTo>
                    <a:pt x="1178763" y="888365"/>
                  </a:lnTo>
                  <a:lnTo>
                    <a:pt x="1183728" y="885329"/>
                  </a:lnTo>
                  <a:lnTo>
                    <a:pt x="1187665" y="881278"/>
                  </a:lnTo>
                  <a:lnTo>
                    <a:pt x="1190409" y="874966"/>
                  </a:lnTo>
                  <a:lnTo>
                    <a:pt x="1185875" y="865784"/>
                  </a:lnTo>
                  <a:lnTo>
                    <a:pt x="1180350" y="862304"/>
                  </a:lnTo>
                  <a:lnTo>
                    <a:pt x="1164475" y="850303"/>
                  </a:lnTo>
                  <a:lnTo>
                    <a:pt x="1151128" y="836104"/>
                  </a:lnTo>
                  <a:lnTo>
                    <a:pt x="1138174" y="821753"/>
                  </a:lnTo>
                  <a:lnTo>
                    <a:pt x="1123543" y="809320"/>
                  </a:lnTo>
                  <a:lnTo>
                    <a:pt x="1115999" y="805205"/>
                  </a:lnTo>
                  <a:lnTo>
                    <a:pt x="1107960" y="802589"/>
                  </a:lnTo>
                  <a:lnTo>
                    <a:pt x="1099312" y="800201"/>
                  </a:lnTo>
                  <a:lnTo>
                    <a:pt x="1090701" y="799122"/>
                  </a:lnTo>
                  <a:lnTo>
                    <a:pt x="1035926" y="791095"/>
                  </a:lnTo>
                  <a:lnTo>
                    <a:pt x="981227" y="787069"/>
                  </a:lnTo>
                  <a:lnTo>
                    <a:pt x="926719" y="787019"/>
                  </a:lnTo>
                  <a:lnTo>
                    <a:pt x="872109" y="789673"/>
                  </a:lnTo>
                  <a:lnTo>
                    <a:pt x="817486" y="795032"/>
                  </a:lnTo>
                  <a:lnTo>
                    <a:pt x="809091" y="795235"/>
                  </a:lnTo>
                  <a:lnTo>
                    <a:pt x="801077" y="797979"/>
                  </a:lnTo>
                  <a:lnTo>
                    <a:pt x="783958" y="797153"/>
                  </a:lnTo>
                  <a:lnTo>
                    <a:pt x="783767" y="789165"/>
                  </a:lnTo>
                  <a:lnTo>
                    <a:pt x="785749" y="781761"/>
                  </a:lnTo>
                  <a:lnTo>
                    <a:pt x="794562" y="778738"/>
                  </a:lnTo>
                  <a:lnTo>
                    <a:pt x="799985" y="774192"/>
                  </a:lnTo>
                  <a:lnTo>
                    <a:pt x="801560" y="765594"/>
                  </a:lnTo>
                  <a:lnTo>
                    <a:pt x="816838" y="757643"/>
                  </a:lnTo>
                  <a:lnTo>
                    <a:pt x="818083" y="747814"/>
                  </a:lnTo>
                  <a:lnTo>
                    <a:pt x="820521" y="748322"/>
                  </a:lnTo>
                  <a:lnTo>
                    <a:pt x="821436" y="746671"/>
                  </a:lnTo>
                  <a:lnTo>
                    <a:pt x="821639" y="745248"/>
                  </a:lnTo>
                  <a:lnTo>
                    <a:pt x="829475" y="742556"/>
                  </a:lnTo>
                  <a:lnTo>
                    <a:pt x="835863" y="737679"/>
                  </a:lnTo>
                  <a:lnTo>
                    <a:pt x="837615" y="729018"/>
                  </a:lnTo>
                  <a:lnTo>
                    <a:pt x="842073" y="724801"/>
                  </a:lnTo>
                  <a:lnTo>
                    <a:pt x="847610" y="722896"/>
                  </a:lnTo>
                  <a:lnTo>
                    <a:pt x="886066" y="686841"/>
                  </a:lnTo>
                  <a:lnTo>
                    <a:pt x="919949" y="653707"/>
                  </a:lnTo>
                  <a:lnTo>
                    <a:pt x="988377" y="588543"/>
                  </a:lnTo>
                  <a:lnTo>
                    <a:pt x="1116037" y="474814"/>
                  </a:lnTo>
                  <a:lnTo>
                    <a:pt x="1125588" y="468845"/>
                  </a:lnTo>
                  <a:lnTo>
                    <a:pt x="1134719" y="461683"/>
                  </a:lnTo>
                  <a:lnTo>
                    <a:pt x="1232738" y="391718"/>
                  </a:lnTo>
                  <a:lnTo>
                    <a:pt x="1273695" y="365544"/>
                  </a:lnTo>
                  <a:lnTo>
                    <a:pt x="1315313" y="340487"/>
                  </a:lnTo>
                  <a:lnTo>
                    <a:pt x="1357591" y="316560"/>
                  </a:lnTo>
                  <a:lnTo>
                    <a:pt x="1400543" y="293725"/>
                  </a:lnTo>
                  <a:lnTo>
                    <a:pt x="1488859" y="252615"/>
                  </a:lnTo>
                  <a:lnTo>
                    <a:pt x="1534236" y="234327"/>
                  </a:lnTo>
                  <a:lnTo>
                    <a:pt x="1607896" y="206324"/>
                  </a:lnTo>
                  <a:lnTo>
                    <a:pt x="1645132" y="193522"/>
                  </a:lnTo>
                  <a:lnTo>
                    <a:pt x="1681962" y="179514"/>
                  </a:lnTo>
                  <a:lnTo>
                    <a:pt x="1684743" y="179895"/>
                  </a:lnTo>
                  <a:lnTo>
                    <a:pt x="1689900" y="179463"/>
                  </a:lnTo>
                  <a:lnTo>
                    <a:pt x="1704352" y="174498"/>
                  </a:lnTo>
                  <a:lnTo>
                    <a:pt x="1711248" y="170789"/>
                  </a:lnTo>
                  <a:lnTo>
                    <a:pt x="1716151" y="170446"/>
                  </a:lnTo>
                  <a:lnTo>
                    <a:pt x="1718805" y="170878"/>
                  </a:lnTo>
                  <a:lnTo>
                    <a:pt x="1725637" y="168516"/>
                  </a:lnTo>
                  <a:lnTo>
                    <a:pt x="1739125" y="162547"/>
                  </a:lnTo>
                  <a:lnTo>
                    <a:pt x="1746148" y="162814"/>
                  </a:lnTo>
                  <a:lnTo>
                    <a:pt x="1752942" y="161823"/>
                  </a:lnTo>
                  <a:lnTo>
                    <a:pt x="1759445" y="159588"/>
                  </a:lnTo>
                  <a:lnTo>
                    <a:pt x="1765579" y="156133"/>
                  </a:lnTo>
                  <a:lnTo>
                    <a:pt x="1768906" y="157670"/>
                  </a:lnTo>
                  <a:lnTo>
                    <a:pt x="1771827" y="158013"/>
                  </a:lnTo>
                  <a:lnTo>
                    <a:pt x="1777377" y="156108"/>
                  </a:lnTo>
                  <a:lnTo>
                    <a:pt x="1782686" y="152933"/>
                  </a:lnTo>
                  <a:lnTo>
                    <a:pt x="1786978" y="152806"/>
                  </a:lnTo>
                  <a:lnTo>
                    <a:pt x="1788579" y="150914"/>
                  </a:lnTo>
                  <a:lnTo>
                    <a:pt x="1792795" y="152146"/>
                  </a:lnTo>
                  <a:lnTo>
                    <a:pt x="1795462" y="152577"/>
                  </a:lnTo>
                  <a:lnTo>
                    <a:pt x="1802003" y="148983"/>
                  </a:lnTo>
                  <a:lnTo>
                    <a:pt x="1808746" y="148005"/>
                  </a:lnTo>
                  <a:lnTo>
                    <a:pt x="1858149" y="137731"/>
                  </a:lnTo>
                  <a:lnTo>
                    <a:pt x="1882978" y="133223"/>
                  </a:lnTo>
                  <a:lnTo>
                    <a:pt x="1907908" y="130022"/>
                  </a:lnTo>
                  <a:lnTo>
                    <a:pt x="1909902" y="126657"/>
                  </a:lnTo>
                  <a:lnTo>
                    <a:pt x="1912200" y="124523"/>
                  </a:lnTo>
                  <a:lnTo>
                    <a:pt x="1911908" y="123278"/>
                  </a:lnTo>
                  <a:lnTo>
                    <a:pt x="1905723" y="121373"/>
                  </a:lnTo>
                  <a:lnTo>
                    <a:pt x="1897087" y="120319"/>
                  </a:lnTo>
                  <a:lnTo>
                    <a:pt x="1895817" y="118071"/>
                  </a:lnTo>
                  <a:lnTo>
                    <a:pt x="1897430" y="116166"/>
                  </a:lnTo>
                  <a:lnTo>
                    <a:pt x="1898357" y="113169"/>
                  </a:lnTo>
                  <a:lnTo>
                    <a:pt x="1901977" y="111925"/>
                  </a:lnTo>
                  <a:lnTo>
                    <a:pt x="1903793" y="108610"/>
                  </a:lnTo>
                  <a:lnTo>
                    <a:pt x="2009330" y="99187"/>
                  </a:lnTo>
                  <a:lnTo>
                    <a:pt x="2062137" y="97142"/>
                  </a:lnTo>
                  <a:lnTo>
                    <a:pt x="2114880" y="96469"/>
                  </a:lnTo>
                  <a:lnTo>
                    <a:pt x="2167623" y="97129"/>
                  </a:lnTo>
                  <a:lnTo>
                    <a:pt x="2220379" y="99136"/>
                  </a:lnTo>
                  <a:lnTo>
                    <a:pt x="2421001" y="129540"/>
                  </a:lnTo>
                  <a:lnTo>
                    <a:pt x="2424785" y="129578"/>
                  </a:lnTo>
                  <a:lnTo>
                    <a:pt x="2426589" y="131648"/>
                  </a:lnTo>
                  <a:lnTo>
                    <a:pt x="2428405" y="132359"/>
                  </a:lnTo>
                  <a:lnTo>
                    <a:pt x="2430576" y="132956"/>
                  </a:lnTo>
                  <a:lnTo>
                    <a:pt x="2434628" y="131572"/>
                  </a:lnTo>
                  <a:lnTo>
                    <a:pt x="2437447" y="134632"/>
                  </a:lnTo>
                  <a:lnTo>
                    <a:pt x="2440597" y="134886"/>
                  </a:lnTo>
                  <a:lnTo>
                    <a:pt x="2444292" y="133616"/>
                  </a:lnTo>
                  <a:lnTo>
                    <a:pt x="2447023" y="136702"/>
                  </a:lnTo>
                  <a:lnTo>
                    <a:pt x="2450579" y="138176"/>
                  </a:lnTo>
                  <a:lnTo>
                    <a:pt x="2454364" y="136867"/>
                  </a:lnTo>
                  <a:lnTo>
                    <a:pt x="2457018" y="139992"/>
                  </a:lnTo>
                  <a:lnTo>
                    <a:pt x="2458377" y="139534"/>
                  </a:lnTo>
                  <a:lnTo>
                    <a:pt x="2460155" y="140246"/>
                  </a:lnTo>
                  <a:lnTo>
                    <a:pt x="2463622" y="137718"/>
                  </a:lnTo>
                  <a:lnTo>
                    <a:pt x="2466263" y="140830"/>
                  </a:lnTo>
                  <a:lnTo>
                    <a:pt x="2469731" y="142328"/>
                  </a:lnTo>
                  <a:lnTo>
                    <a:pt x="2473604" y="140995"/>
                  </a:lnTo>
                  <a:lnTo>
                    <a:pt x="2476169" y="144145"/>
                  </a:lnTo>
                  <a:lnTo>
                    <a:pt x="2479217" y="144437"/>
                  </a:lnTo>
                  <a:lnTo>
                    <a:pt x="2483091" y="143103"/>
                  </a:lnTo>
                  <a:lnTo>
                    <a:pt x="2485656" y="146253"/>
                  </a:lnTo>
                  <a:lnTo>
                    <a:pt x="2488704" y="146545"/>
                  </a:lnTo>
                  <a:lnTo>
                    <a:pt x="2492667" y="145186"/>
                  </a:lnTo>
                  <a:lnTo>
                    <a:pt x="2494076" y="145897"/>
                  </a:lnTo>
                  <a:lnTo>
                    <a:pt x="2495524" y="147764"/>
                  </a:lnTo>
                  <a:lnTo>
                    <a:pt x="2498648" y="148551"/>
                  </a:lnTo>
                  <a:lnTo>
                    <a:pt x="2500503" y="147815"/>
                  </a:lnTo>
                  <a:lnTo>
                    <a:pt x="2502306" y="148590"/>
                  </a:lnTo>
                  <a:lnTo>
                    <a:pt x="2502573" y="148501"/>
                  </a:lnTo>
                  <a:lnTo>
                    <a:pt x="2505037" y="151676"/>
                  </a:lnTo>
                  <a:lnTo>
                    <a:pt x="2507919" y="152031"/>
                  </a:lnTo>
                  <a:lnTo>
                    <a:pt x="2512060" y="150609"/>
                  </a:lnTo>
                  <a:lnTo>
                    <a:pt x="2514523" y="153784"/>
                  </a:lnTo>
                  <a:lnTo>
                    <a:pt x="2517406" y="154139"/>
                  </a:lnTo>
                  <a:lnTo>
                    <a:pt x="2521547" y="152717"/>
                  </a:lnTo>
                  <a:lnTo>
                    <a:pt x="2523921" y="155930"/>
                  </a:lnTo>
                  <a:lnTo>
                    <a:pt x="2527300" y="157454"/>
                  </a:lnTo>
                  <a:lnTo>
                    <a:pt x="2531351" y="156057"/>
                  </a:lnTo>
                  <a:lnTo>
                    <a:pt x="2533739" y="159270"/>
                  </a:lnTo>
                  <a:lnTo>
                    <a:pt x="2535428" y="160032"/>
                  </a:lnTo>
                  <a:lnTo>
                    <a:pt x="2537117" y="160794"/>
                  </a:lnTo>
                  <a:lnTo>
                    <a:pt x="2540571" y="158254"/>
                  </a:lnTo>
                  <a:lnTo>
                    <a:pt x="2543556" y="162610"/>
                  </a:lnTo>
                  <a:lnTo>
                    <a:pt x="2546515" y="162928"/>
                  </a:lnTo>
                  <a:lnTo>
                    <a:pt x="2550388" y="161607"/>
                  </a:lnTo>
                  <a:lnTo>
                    <a:pt x="2636494" y="192430"/>
                  </a:lnTo>
                  <a:lnTo>
                    <a:pt x="2648826" y="194906"/>
                  </a:lnTo>
                  <a:lnTo>
                    <a:pt x="2660383" y="198983"/>
                  </a:lnTo>
                  <a:lnTo>
                    <a:pt x="2670911" y="202082"/>
                  </a:lnTo>
                  <a:lnTo>
                    <a:pt x="2682176" y="207606"/>
                  </a:lnTo>
                  <a:lnTo>
                    <a:pt x="2682151" y="208965"/>
                  </a:lnTo>
                  <a:lnTo>
                    <a:pt x="2682189" y="211632"/>
                  </a:lnTo>
                  <a:lnTo>
                    <a:pt x="2680957" y="216090"/>
                  </a:lnTo>
                  <a:lnTo>
                    <a:pt x="2679027" y="216750"/>
                  </a:lnTo>
                  <a:lnTo>
                    <a:pt x="2676791" y="218859"/>
                  </a:lnTo>
                  <a:lnTo>
                    <a:pt x="2684627" y="222885"/>
                  </a:lnTo>
                  <a:lnTo>
                    <a:pt x="2692666" y="226834"/>
                  </a:lnTo>
                  <a:lnTo>
                    <a:pt x="2701340" y="230568"/>
                  </a:lnTo>
                  <a:lnTo>
                    <a:pt x="2710281" y="231521"/>
                  </a:lnTo>
                  <a:lnTo>
                    <a:pt x="2714218" y="231508"/>
                  </a:lnTo>
                  <a:lnTo>
                    <a:pt x="2718308" y="232791"/>
                  </a:lnTo>
                  <a:lnTo>
                    <a:pt x="2721686" y="234315"/>
                  </a:lnTo>
                  <a:lnTo>
                    <a:pt x="2714282" y="232829"/>
                  </a:lnTo>
                  <a:lnTo>
                    <a:pt x="2710281" y="231521"/>
                  </a:lnTo>
                  <a:lnTo>
                    <a:pt x="2713456" y="234454"/>
                  </a:lnTo>
                  <a:lnTo>
                    <a:pt x="2716492" y="236105"/>
                  </a:lnTo>
                  <a:lnTo>
                    <a:pt x="2720771" y="234632"/>
                  </a:lnTo>
                  <a:lnTo>
                    <a:pt x="2723743" y="240322"/>
                  </a:lnTo>
                  <a:lnTo>
                    <a:pt x="2728595" y="242684"/>
                  </a:lnTo>
                  <a:lnTo>
                    <a:pt x="2734284" y="242074"/>
                  </a:lnTo>
                  <a:lnTo>
                    <a:pt x="2736138" y="245465"/>
                  </a:lnTo>
                  <a:lnTo>
                    <a:pt x="2738907" y="247192"/>
                  </a:lnTo>
                  <a:lnTo>
                    <a:pt x="2742869" y="245833"/>
                  </a:lnTo>
                  <a:lnTo>
                    <a:pt x="2744889" y="247827"/>
                  </a:lnTo>
                  <a:lnTo>
                    <a:pt x="2745689" y="248894"/>
                  </a:lnTo>
                  <a:lnTo>
                    <a:pt x="2748635" y="250571"/>
                  </a:lnTo>
                  <a:lnTo>
                    <a:pt x="2753182" y="250342"/>
                  </a:lnTo>
                  <a:lnTo>
                    <a:pt x="2754541" y="252564"/>
                  </a:lnTo>
                  <a:lnTo>
                    <a:pt x="2755506" y="252234"/>
                  </a:lnTo>
                  <a:lnTo>
                    <a:pt x="2757855" y="252768"/>
                  </a:lnTo>
                  <a:lnTo>
                    <a:pt x="2765209" y="258292"/>
                  </a:lnTo>
                  <a:lnTo>
                    <a:pt x="2772791" y="262407"/>
                  </a:lnTo>
                  <a:lnTo>
                    <a:pt x="2781058" y="266280"/>
                  </a:lnTo>
                  <a:lnTo>
                    <a:pt x="2789618" y="268706"/>
                  </a:lnTo>
                  <a:lnTo>
                    <a:pt x="2796768" y="274307"/>
                  </a:lnTo>
                  <a:lnTo>
                    <a:pt x="2803321" y="278765"/>
                  </a:lnTo>
                  <a:lnTo>
                    <a:pt x="2812211" y="279742"/>
                  </a:lnTo>
                  <a:lnTo>
                    <a:pt x="2812859" y="280860"/>
                  </a:lnTo>
                  <a:lnTo>
                    <a:pt x="2813507" y="281978"/>
                  </a:lnTo>
                  <a:lnTo>
                    <a:pt x="2815691" y="285254"/>
                  </a:lnTo>
                  <a:lnTo>
                    <a:pt x="2820822" y="286181"/>
                  </a:lnTo>
                  <a:lnTo>
                    <a:pt x="2825610" y="287223"/>
                  </a:lnTo>
                  <a:lnTo>
                    <a:pt x="2846616" y="301485"/>
                  </a:lnTo>
                  <a:lnTo>
                    <a:pt x="2867672" y="314388"/>
                  </a:lnTo>
                  <a:lnTo>
                    <a:pt x="2888754" y="329971"/>
                  </a:lnTo>
                  <a:lnTo>
                    <a:pt x="2907741" y="346278"/>
                  </a:lnTo>
                  <a:lnTo>
                    <a:pt x="2912973" y="340448"/>
                  </a:lnTo>
                  <a:lnTo>
                    <a:pt x="2918637" y="334467"/>
                  </a:lnTo>
                  <a:lnTo>
                    <a:pt x="2922816" y="327660"/>
                  </a:lnTo>
                  <a:lnTo>
                    <a:pt x="2923590" y="319341"/>
                  </a:lnTo>
                  <a:lnTo>
                    <a:pt x="2924822" y="318909"/>
                  </a:lnTo>
                  <a:lnTo>
                    <a:pt x="2924467" y="317690"/>
                  </a:lnTo>
                  <a:lnTo>
                    <a:pt x="2924175" y="316445"/>
                  </a:lnTo>
                  <a:lnTo>
                    <a:pt x="2922549" y="314325"/>
                  </a:lnTo>
                  <a:lnTo>
                    <a:pt x="2926207" y="310375"/>
                  </a:lnTo>
                  <a:lnTo>
                    <a:pt x="2931160" y="307327"/>
                  </a:lnTo>
                  <a:lnTo>
                    <a:pt x="2935160" y="303276"/>
                  </a:lnTo>
                  <a:lnTo>
                    <a:pt x="2936354" y="297484"/>
                  </a:lnTo>
                  <a:lnTo>
                    <a:pt x="2940393" y="282676"/>
                  </a:lnTo>
                  <a:close/>
                </a:path>
                <a:path w="3362325" h="5344795">
                  <a:moveTo>
                    <a:pt x="3362287" y="2985668"/>
                  </a:moveTo>
                  <a:lnTo>
                    <a:pt x="3324377" y="2926372"/>
                  </a:lnTo>
                  <a:lnTo>
                    <a:pt x="3296602" y="2895536"/>
                  </a:lnTo>
                  <a:lnTo>
                    <a:pt x="3267087" y="2866110"/>
                  </a:lnTo>
                  <a:lnTo>
                    <a:pt x="3236137" y="2836811"/>
                  </a:lnTo>
                  <a:lnTo>
                    <a:pt x="3198190" y="2804274"/>
                  </a:lnTo>
                  <a:lnTo>
                    <a:pt x="3185617" y="2794177"/>
                  </a:lnTo>
                  <a:lnTo>
                    <a:pt x="3185617" y="2917456"/>
                  </a:lnTo>
                  <a:lnTo>
                    <a:pt x="3184855" y="2916250"/>
                  </a:lnTo>
                  <a:lnTo>
                    <a:pt x="3184093" y="2915031"/>
                  </a:lnTo>
                  <a:lnTo>
                    <a:pt x="3183051" y="2913850"/>
                  </a:lnTo>
                  <a:lnTo>
                    <a:pt x="3184182" y="2915031"/>
                  </a:lnTo>
                  <a:lnTo>
                    <a:pt x="3185045" y="2916224"/>
                  </a:lnTo>
                  <a:lnTo>
                    <a:pt x="3185617" y="2917456"/>
                  </a:lnTo>
                  <a:lnTo>
                    <a:pt x="3185617" y="2794177"/>
                  </a:lnTo>
                  <a:lnTo>
                    <a:pt x="3166770" y="2779039"/>
                  </a:lnTo>
                  <a:lnTo>
                    <a:pt x="3166770" y="2894800"/>
                  </a:lnTo>
                  <a:lnTo>
                    <a:pt x="3165170" y="2894939"/>
                  </a:lnTo>
                  <a:lnTo>
                    <a:pt x="3165729" y="2893618"/>
                  </a:lnTo>
                  <a:lnTo>
                    <a:pt x="3166389" y="2893555"/>
                  </a:lnTo>
                  <a:lnTo>
                    <a:pt x="3166770" y="2894800"/>
                  </a:lnTo>
                  <a:lnTo>
                    <a:pt x="3166770" y="2779039"/>
                  </a:lnTo>
                  <a:lnTo>
                    <a:pt x="3119666" y="2743225"/>
                  </a:lnTo>
                  <a:lnTo>
                    <a:pt x="3079216" y="2715996"/>
                  </a:lnTo>
                  <a:lnTo>
                    <a:pt x="3037814" y="2688831"/>
                  </a:lnTo>
                  <a:lnTo>
                    <a:pt x="3000146" y="2665819"/>
                  </a:lnTo>
                  <a:lnTo>
                    <a:pt x="3000146" y="2749296"/>
                  </a:lnTo>
                  <a:lnTo>
                    <a:pt x="2999409" y="2750629"/>
                  </a:lnTo>
                  <a:lnTo>
                    <a:pt x="2999117" y="2750655"/>
                  </a:lnTo>
                  <a:lnTo>
                    <a:pt x="2998647" y="2750693"/>
                  </a:lnTo>
                  <a:lnTo>
                    <a:pt x="2997797" y="2749499"/>
                  </a:lnTo>
                  <a:lnTo>
                    <a:pt x="2999105" y="2750655"/>
                  </a:lnTo>
                  <a:lnTo>
                    <a:pt x="2998546" y="2749435"/>
                  </a:lnTo>
                  <a:lnTo>
                    <a:pt x="3000146" y="2749296"/>
                  </a:lnTo>
                  <a:lnTo>
                    <a:pt x="3000146" y="2665819"/>
                  </a:lnTo>
                  <a:lnTo>
                    <a:pt x="2997301" y="2664079"/>
                  </a:lnTo>
                  <a:lnTo>
                    <a:pt x="2997301" y="2749334"/>
                  </a:lnTo>
                  <a:lnTo>
                    <a:pt x="2996742" y="2748305"/>
                  </a:lnTo>
                  <a:lnTo>
                    <a:pt x="2997123" y="2748267"/>
                  </a:lnTo>
                  <a:lnTo>
                    <a:pt x="2997301" y="2749334"/>
                  </a:lnTo>
                  <a:lnTo>
                    <a:pt x="2997301" y="2664079"/>
                  </a:lnTo>
                  <a:lnTo>
                    <a:pt x="2995574" y="2663012"/>
                  </a:lnTo>
                  <a:lnTo>
                    <a:pt x="2993720" y="2662021"/>
                  </a:lnTo>
                  <a:lnTo>
                    <a:pt x="2993720" y="2747276"/>
                  </a:lnTo>
                  <a:lnTo>
                    <a:pt x="2992297" y="2746121"/>
                  </a:lnTo>
                  <a:lnTo>
                    <a:pt x="2991535" y="2744901"/>
                  </a:lnTo>
                  <a:lnTo>
                    <a:pt x="2992958" y="2746070"/>
                  </a:lnTo>
                  <a:lnTo>
                    <a:pt x="2993720" y="2747276"/>
                  </a:lnTo>
                  <a:lnTo>
                    <a:pt x="2993720" y="2662021"/>
                  </a:lnTo>
                  <a:lnTo>
                    <a:pt x="2952597" y="2639809"/>
                  </a:lnTo>
                  <a:lnTo>
                    <a:pt x="2908706" y="2616682"/>
                  </a:lnTo>
                  <a:lnTo>
                    <a:pt x="2893809" y="2609837"/>
                  </a:lnTo>
                  <a:lnTo>
                    <a:pt x="2893809" y="2713482"/>
                  </a:lnTo>
                  <a:lnTo>
                    <a:pt x="2892983" y="2716098"/>
                  </a:lnTo>
                  <a:lnTo>
                    <a:pt x="2892793" y="2716123"/>
                  </a:lnTo>
                  <a:lnTo>
                    <a:pt x="2892780" y="2714841"/>
                  </a:lnTo>
                  <a:lnTo>
                    <a:pt x="2893072" y="2714828"/>
                  </a:lnTo>
                  <a:lnTo>
                    <a:pt x="2893809" y="2713482"/>
                  </a:lnTo>
                  <a:lnTo>
                    <a:pt x="2893809" y="2609837"/>
                  </a:lnTo>
                  <a:lnTo>
                    <a:pt x="2864116" y="2596159"/>
                  </a:lnTo>
                  <a:lnTo>
                    <a:pt x="2818612" y="2575712"/>
                  </a:lnTo>
                  <a:lnTo>
                    <a:pt x="2725356" y="2540089"/>
                  </a:lnTo>
                  <a:lnTo>
                    <a:pt x="2675699" y="2523807"/>
                  </a:lnTo>
                  <a:lnTo>
                    <a:pt x="2626004" y="2508808"/>
                  </a:lnTo>
                  <a:lnTo>
                    <a:pt x="2576360" y="2496350"/>
                  </a:lnTo>
                  <a:lnTo>
                    <a:pt x="2526677" y="2485161"/>
                  </a:lnTo>
                  <a:lnTo>
                    <a:pt x="2476957" y="2475255"/>
                  </a:lnTo>
                  <a:lnTo>
                    <a:pt x="2427287" y="2467902"/>
                  </a:lnTo>
                  <a:lnTo>
                    <a:pt x="2377579" y="2461818"/>
                  </a:lnTo>
                  <a:lnTo>
                    <a:pt x="2278164" y="2454745"/>
                  </a:lnTo>
                  <a:lnTo>
                    <a:pt x="2178812" y="2455316"/>
                  </a:lnTo>
                  <a:lnTo>
                    <a:pt x="2129028" y="2456891"/>
                  </a:lnTo>
                  <a:lnTo>
                    <a:pt x="2079320" y="2461006"/>
                  </a:lnTo>
                  <a:lnTo>
                    <a:pt x="2029587" y="2466390"/>
                  </a:lnTo>
                  <a:lnTo>
                    <a:pt x="1979815" y="2473058"/>
                  </a:lnTo>
                  <a:lnTo>
                    <a:pt x="1880311" y="2491486"/>
                  </a:lnTo>
                  <a:lnTo>
                    <a:pt x="1780705" y="2515006"/>
                  </a:lnTo>
                  <a:lnTo>
                    <a:pt x="1730921" y="2529319"/>
                  </a:lnTo>
                  <a:lnTo>
                    <a:pt x="1679956" y="2545003"/>
                  </a:lnTo>
                  <a:lnTo>
                    <a:pt x="1629791" y="2563177"/>
                  </a:lnTo>
                  <a:lnTo>
                    <a:pt x="1580273" y="2582557"/>
                  </a:lnTo>
                  <a:lnTo>
                    <a:pt x="1531340" y="2603182"/>
                  </a:lnTo>
                  <a:lnTo>
                    <a:pt x="1482953" y="2625013"/>
                  </a:lnTo>
                  <a:lnTo>
                    <a:pt x="1468640" y="2632570"/>
                  </a:lnTo>
                  <a:lnTo>
                    <a:pt x="1435074" y="2648089"/>
                  </a:lnTo>
                  <a:lnTo>
                    <a:pt x="1340612" y="2697962"/>
                  </a:lnTo>
                  <a:lnTo>
                    <a:pt x="1293837" y="2723489"/>
                  </a:lnTo>
                  <a:lnTo>
                    <a:pt x="1212494" y="2771000"/>
                  </a:lnTo>
                  <a:lnTo>
                    <a:pt x="1172324" y="2795994"/>
                  </a:lnTo>
                  <a:lnTo>
                    <a:pt x="1092149" y="2844673"/>
                  </a:lnTo>
                  <a:lnTo>
                    <a:pt x="1052042" y="2869654"/>
                  </a:lnTo>
                  <a:lnTo>
                    <a:pt x="1049896" y="2872384"/>
                  </a:lnTo>
                  <a:lnTo>
                    <a:pt x="1047953" y="2876359"/>
                  </a:lnTo>
                  <a:lnTo>
                    <a:pt x="1045806" y="2879090"/>
                  </a:lnTo>
                  <a:lnTo>
                    <a:pt x="1041666" y="2879433"/>
                  </a:lnTo>
                  <a:lnTo>
                    <a:pt x="1037158" y="2881084"/>
                  </a:lnTo>
                  <a:lnTo>
                    <a:pt x="1033653" y="2880093"/>
                  </a:lnTo>
                  <a:lnTo>
                    <a:pt x="1030719" y="2877794"/>
                  </a:lnTo>
                  <a:lnTo>
                    <a:pt x="1032192" y="2873845"/>
                  </a:lnTo>
                  <a:lnTo>
                    <a:pt x="1035202" y="2873591"/>
                  </a:lnTo>
                  <a:lnTo>
                    <a:pt x="1046454" y="2847175"/>
                  </a:lnTo>
                  <a:lnTo>
                    <a:pt x="1059865" y="2823133"/>
                  </a:lnTo>
                  <a:lnTo>
                    <a:pt x="1090980" y="2778506"/>
                  </a:lnTo>
                  <a:lnTo>
                    <a:pt x="1101839" y="2763583"/>
                  </a:lnTo>
                  <a:lnTo>
                    <a:pt x="1111504" y="2747492"/>
                  </a:lnTo>
                  <a:lnTo>
                    <a:pt x="1119581" y="2730258"/>
                  </a:lnTo>
                  <a:lnTo>
                    <a:pt x="1125791" y="2713190"/>
                  </a:lnTo>
                  <a:lnTo>
                    <a:pt x="1143762" y="2681109"/>
                  </a:lnTo>
                  <a:lnTo>
                    <a:pt x="1148854" y="2650109"/>
                  </a:lnTo>
                  <a:lnTo>
                    <a:pt x="1141196" y="2620162"/>
                  </a:lnTo>
                  <a:lnTo>
                    <a:pt x="1121016" y="2592514"/>
                  </a:lnTo>
                  <a:lnTo>
                    <a:pt x="1076032" y="2619171"/>
                  </a:lnTo>
                  <a:lnTo>
                    <a:pt x="1037132" y="2651696"/>
                  </a:lnTo>
                  <a:lnTo>
                    <a:pt x="1003185" y="2687637"/>
                  </a:lnTo>
                  <a:lnTo>
                    <a:pt x="973378" y="2728341"/>
                  </a:lnTo>
                  <a:lnTo>
                    <a:pt x="946569" y="2771330"/>
                  </a:lnTo>
                  <a:lnTo>
                    <a:pt x="921715" y="2815450"/>
                  </a:lnTo>
                  <a:lnTo>
                    <a:pt x="907770" y="2839529"/>
                  </a:lnTo>
                  <a:lnTo>
                    <a:pt x="893406" y="2864942"/>
                  </a:lnTo>
                  <a:lnTo>
                    <a:pt x="878624" y="2889097"/>
                  </a:lnTo>
                  <a:lnTo>
                    <a:pt x="875703" y="2894431"/>
                  </a:lnTo>
                  <a:lnTo>
                    <a:pt x="863790" y="2913265"/>
                  </a:lnTo>
                  <a:lnTo>
                    <a:pt x="849947" y="2938615"/>
                  </a:lnTo>
                  <a:lnTo>
                    <a:pt x="849414" y="2939935"/>
                  </a:lnTo>
                  <a:lnTo>
                    <a:pt x="1159205" y="2914307"/>
                  </a:lnTo>
                  <a:lnTo>
                    <a:pt x="1159014" y="2913049"/>
                  </a:lnTo>
                  <a:lnTo>
                    <a:pt x="1159306" y="2914307"/>
                  </a:lnTo>
                  <a:lnTo>
                    <a:pt x="849414" y="2939935"/>
                  </a:lnTo>
                  <a:lnTo>
                    <a:pt x="844448" y="2949270"/>
                  </a:lnTo>
                  <a:lnTo>
                    <a:pt x="838847" y="2958655"/>
                  </a:lnTo>
                  <a:lnTo>
                    <a:pt x="835939" y="2971635"/>
                  </a:lnTo>
                  <a:lnTo>
                    <a:pt x="832523" y="2985935"/>
                  </a:lnTo>
                  <a:lnTo>
                    <a:pt x="841616" y="3010674"/>
                  </a:lnTo>
                  <a:lnTo>
                    <a:pt x="863028" y="3049676"/>
                  </a:lnTo>
                  <a:lnTo>
                    <a:pt x="869416" y="3059341"/>
                  </a:lnTo>
                  <a:lnTo>
                    <a:pt x="876985" y="3070187"/>
                  </a:lnTo>
                  <a:lnTo>
                    <a:pt x="885228" y="3078429"/>
                  </a:lnTo>
                  <a:lnTo>
                    <a:pt x="894257" y="3087878"/>
                  </a:lnTo>
                  <a:lnTo>
                    <a:pt x="898728" y="3091332"/>
                  </a:lnTo>
                  <a:lnTo>
                    <a:pt x="903274" y="3094774"/>
                  </a:lnTo>
                  <a:lnTo>
                    <a:pt x="909777" y="3094240"/>
                  </a:lnTo>
                  <a:lnTo>
                    <a:pt x="918222" y="3103727"/>
                  </a:lnTo>
                  <a:lnTo>
                    <a:pt x="920254" y="3104845"/>
                  </a:lnTo>
                  <a:lnTo>
                    <a:pt x="928293" y="3107994"/>
                  </a:lnTo>
                  <a:lnTo>
                    <a:pt x="939355" y="3108363"/>
                  </a:lnTo>
                  <a:lnTo>
                    <a:pt x="950887" y="3107398"/>
                  </a:lnTo>
                  <a:lnTo>
                    <a:pt x="1087996" y="3090964"/>
                  </a:lnTo>
                  <a:lnTo>
                    <a:pt x="1092949" y="3091827"/>
                  </a:lnTo>
                  <a:lnTo>
                    <a:pt x="1095476" y="3092894"/>
                  </a:lnTo>
                  <a:lnTo>
                    <a:pt x="1102956" y="3093555"/>
                  </a:lnTo>
                  <a:lnTo>
                    <a:pt x="1117676" y="3089783"/>
                  </a:lnTo>
                  <a:lnTo>
                    <a:pt x="1122667" y="3091916"/>
                  </a:lnTo>
                  <a:lnTo>
                    <a:pt x="1125054" y="3091726"/>
                  </a:lnTo>
                  <a:lnTo>
                    <a:pt x="1132522" y="3092373"/>
                  </a:lnTo>
                  <a:lnTo>
                    <a:pt x="1147368" y="3089872"/>
                  </a:lnTo>
                  <a:lnTo>
                    <a:pt x="1151699" y="3093339"/>
                  </a:lnTo>
                  <a:lnTo>
                    <a:pt x="1153807" y="3094444"/>
                  </a:lnTo>
                  <a:lnTo>
                    <a:pt x="1161249" y="3092551"/>
                  </a:lnTo>
                  <a:lnTo>
                    <a:pt x="1168120" y="3091980"/>
                  </a:lnTo>
                  <a:lnTo>
                    <a:pt x="1215085" y="3095739"/>
                  </a:lnTo>
                  <a:lnTo>
                    <a:pt x="1261643" y="3100819"/>
                  </a:lnTo>
                  <a:lnTo>
                    <a:pt x="1307871" y="3108464"/>
                  </a:lnTo>
                  <a:lnTo>
                    <a:pt x="1353705" y="3118688"/>
                  </a:lnTo>
                  <a:lnTo>
                    <a:pt x="1399019" y="3130232"/>
                  </a:lnTo>
                  <a:lnTo>
                    <a:pt x="1450695" y="3147618"/>
                  </a:lnTo>
                  <a:lnTo>
                    <a:pt x="1464398" y="3151581"/>
                  </a:lnTo>
                  <a:lnTo>
                    <a:pt x="1476756" y="3154388"/>
                  </a:lnTo>
                  <a:lnTo>
                    <a:pt x="1482394" y="3152648"/>
                  </a:lnTo>
                  <a:lnTo>
                    <a:pt x="1487182" y="3148419"/>
                  </a:lnTo>
                  <a:lnTo>
                    <a:pt x="1491576" y="3144240"/>
                  </a:lnTo>
                  <a:lnTo>
                    <a:pt x="1489316" y="3132950"/>
                  </a:lnTo>
                  <a:lnTo>
                    <a:pt x="1484858" y="3129496"/>
                  </a:lnTo>
                  <a:lnTo>
                    <a:pt x="1472158" y="3112706"/>
                  </a:lnTo>
                  <a:lnTo>
                    <a:pt x="1462582" y="3095663"/>
                  </a:lnTo>
                  <a:lnTo>
                    <a:pt x="1453349" y="3077311"/>
                  </a:lnTo>
                  <a:lnTo>
                    <a:pt x="1442072" y="3061678"/>
                  </a:lnTo>
                  <a:lnTo>
                    <a:pt x="1435569" y="3054566"/>
                  </a:lnTo>
                  <a:lnTo>
                    <a:pt x="1428432" y="3051340"/>
                  </a:lnTo>
                  <a:lnTo>
                    <a:pt x="1420520" y="3046895"/>
                  </a:lnTo>
                  <a:lnTo>
                    <a:pt x="1369161" y="3025660"/>
                  </a:lnTo>
                  <a:lnTo>
                    <a:pt x="1325321" y="3010166"/>
                  </a:lnTo>
                  <a:lnTo>
                    <a:pt x="1280795" y="2996006"/>
                  </a:lnTo>
                  <a:lnTo>
                    <a:pt x="1235837" y="2985706"/>
                  </a:lnTo>
                  <a:lnTo>
                    <a:pt x="1190320" y="2976727"/>
                  </a:lnTo>
                  <a:lnTo>
                    <a:pt x="1144295" y="2969069"/>
                  </a:lnTo>
                  <a:lnTo>
                    <a:pt x="1136091" y="2968472"/>
                  </a:lnTo>
                  <a:lnTo>
                    <a:pt x="1127518" y="2969183"/>
                  </a:lnTo>
                  <a:lnTo>
                    <a:pt x="1110780" y="2962922"/>
                  </a:lnTo>
                  <a:lnTo>
                    <a:pt x="1112608" y="2955125"/>
                  </a:lnTo>
                  <a:lnTo>
                    <a:pt x="1116418" y="2948432"/>
                  </a:lnTo>
                  <a:lnTo>
                    <a:pt x="1125943" y="2948927"/>
                  </a:lnTo>
                  <a:lnTo>
                    <a:pt x="1132306" y="2944571"/>
                  </a:lnTo>
                  <a:lnTo>
                    <a:pt x="1136015" y="2936621"/>
                  </a:lnTo>
                  <a:lnTo>
                    <a:pt x="1153045" y="2932658"/>
                  </a:lnTo>
                  <a:lnTo>
                    <a:pt x="1156741" y="2923438"/>
                  </a:lnTo>
                  <a:lnTo>
                    <a:pt x="1160322" y="2923146"/>
                  </a:lnTo>
                  <a:lnTo>
                    <a:pt x="1160767" y="2920555"/>
                  </a:lnTo>
                  <a:lnTo>
                    <a:pt x="1169149" y="2919857"/>
                  </a:lnTo>
                  <a:lnTo>
                    <a:pt x="1176769" y="2917952"/>
                  </a:lnTo>
                  <a:lnTo>
                    <a:pt x="1180566" y="2908719"/>
                  </a:lnTo>
                  <a:lnTo>
                    <a:pt x="1186002" y="2905722"/>
                  </a:lnTo>
                  <a:lnTo>
                    <a:pt x="1191933" y="2905239"/>
                  </a:lnTo>
                  <a:lnTo>
                    <a:pt x="1280350" y="2854591"/>
                  </a:lnTo>
                  <a:lnTo>
                    <a:pt x="1364005" y="2808173"/>
                  </a:lnTo>
                  <a:lnTo>
                    <a:pt x="1517916" y="2726626"/>
                  </a:lnTo>
                  <a:lnTo>
                    <a:pt x="1528813" y="2723172"/>
                  </a:lnTo>
                  <a:lnTo>
                    <a:pt x="1539595" y="2718460"/>
                  </a:lnTo>
                  <a:lnTo>
                    <a:pt x="1561045" y="2710307"/>
                  </a:lnTo>
                  <a:lnTo>
                    <a:pt x="1607083" y="2691219"/>
                  </a:lnTo>
                  <a:lnTo>
                    <a:pt x="1700326" y="2658008"/>
                  </a:lnTo>
                  <a:lnTo>
                    <a:pt x="1795043" y="2629789"/>
                  </a:lnTo>
                  <a:lnTo>
                    <a:pt x="1843024" y="2618168"/>
                  </a:lnTo>
                  <a:lnTo>
                    <a:pt x="1940217" y="2599944"/>
                  </a:lnTo>
                  <a:lnTo>
                    <a:pt x="1989442" y="2593314"/>
                  </a:lnTo>
                  <a:lnTo>
                    <a:pt x="2068918" y="2584196"/>
                  </a:lnTo>
                  <a:lnTo>
                    <a:pt x="2108758" y="2580906"/>
                  </a:lnTo>
                  <a:lnTo>
                    <a:pt x="2148497" y="2576334"/>
                  </a:lnTo>
                  <a:lnTo>
                    <a:pt x="2151138" y="2577401"/>
                  </a:lnTo>
                  <a:lnTo>
                    <a:pt x="2156320" y="2578239"/>
                  </a:lnTo>
                  <a:lnTo>
                    <a:pt x="2171789" y="2576957"/>
                  </a:lnTo>
                  <a:lnTo>
                    <a:pt x="2179497" y="2575052"/>
                  </a:lnTo>
                  <a:lnTo>
                    <a:pt x="2184412" y="2575915"/>
                  </a:lnTo>
                  <a:lnTo>
                    <a:pt x="2186914" y="2576982"/>
                  </a:lnTo>
                  <a:lnTo>
                    <a:pt x="2194331" y="2577642"/>
                  </a:lnTo>
                  <a:lnTo>
                    <a:pt x="2209000" y="2573883"/>
                  </a:lnTo>
                  <a:lnTo>
                    <a:pt x="2215832" y="2575864"/>
                  </a:lnTo>
                  <a:lnTo>
                    <a:pt x="2222766" y="2576563"/>
                  </a:lnTo>
                  <a:lnTo>
                    <a:pt x="2229726" y="2575991"/>
                  </a:lnTo>
                  <a:lnTo>
                    <a:pt x="2236622" y="2574150"/>
                  </a:lnTo>
                  <a:lnTo>
                    <a:pt x="2239505" y="2576461"/>
                  </a:lnTo>
                  <a:lnTo>
                    <a:pt x="2242299" y="2577503"/>
                  </a:lnTo>
                  <a:lnTo>
                    <a:pt x="2248230" y="2577007"/>
                  </a:lnTo>
                  <a:lnTo>
                    <a:pt x="2254237" y="2575255"/>
                  </a:lnTo>
                  <a:lnTo>
                    <a:pt x="2258504" y="2576157"/>
                  </a:lnTo>
                  <a:lnTo>
                    <a:pt x="2260562" y="2574721"/>
                  </a:lnTo>
                  <a:lnTo>
                    <a:pt x="2264384" y="2576944"/>
                  </a:lnTo>
                  <a:lnTo>
                    <a:pt x="2267013" y="2579281"/>
                  </a:lnTo>
                  <a:lnTo>
                    <a:pt x="2274239" y="2576131"/>
                  </a:lnTo>
                  <a:lnTo>
                    <a:pt x="2281237" y="2578100"/>
                  </a:lnTo>
                  <a:lnTo>
                    <a:pt x="2332291" y="2578976"/>
                  </a:lnTo>
                  <a:lnTo>
                    <a:pt x="2357856" y="2580690"/>
                  </a:lnTo>
                  <a:lnTo>
                    <a:pt x="2383282" y="2584958"/>
                  </a:lnTo>
                  <a:lnTo>
                    <a:pt x="2386088" y="2582176"/>
                  </a:lnTo>
                  <a:lnTo>
                    <a:pt x="2388882" y="2580665"/>
                  </a:lnTo>
                  <a:lnTo>
                    <a:pt x="2388806" y="2578125"/>
                  </a:lnTo>
                  <a:lnTo>
                    <a:pt x="2383193" y="2574772"/>
                  </a:lnTo>
                  <a:lnTo>
                    <a:pt x="2375077" y="2572893"/>
                  </a:lnTo>
                  <a:lnTo>
                    <a:pt x="2374392" y="2570403"/>
                  </a:lnTo>
                  <a:lnTo>
                    <a:pt x="2376347" y="2567686"/>
                  </a:lnTo>
                  <a:lnTo>
                    <a:pt x="2378125" y="2566263"/>
                  </a:lnTo>
                  <a:lnTo>
                    <a:pt x="2381885" y="2564676"/>
                  </a:lnTo>
                  <a:lnTo>
                    <a:pt x="2384501" y="2561920"/>
                  </a:lnTo>
                  <a:lnTo>
                    <a:pt x="2437892" y="2570238"/>
                  </a:lnTo>
                  <a:lnTo>
                    <a:pt x="2490787" y="2579890"/>
                  </a:lnTo>
                  <a:lnTo>
                    <a:pt x="2543238" y="2590838"/>
                  </a:lnTo>
                  <a:lnTo>
                    <a:pt x="2647099" y="2617927"/>
                  </a:lnTo>
                  <a:lnTo>
                    <a:pt x="2698610" y="2634056"/>
                  </a:lnTo>
                  <a:lnTo>
                    <a:pt x="2888411" y="2713939"/>
                  </a:lnTo>
                  <a:lnTo>
                    <a:pt x="2895092" y="2719755"/>
                  </a:lnTo>
                  <a:lnTo>
                    <a:pt x="2901302" y="2719235"/>
                  </a:lnTo>
                  <a:lnTo>
                    <a:pt x="2903309" y="2722892"/>
                  </a:lnTo>
                  <a:lnTo>
                    <a:pt x="2906445" y="2725191"/>
                  </a:lnTo>
                  <a:lnTo>
                    <a:pt x="2910395" y="2724861"/>
                  </a:lnTo>
                  <a:lnTo>
                    <a:pt x="2912313" y="2728518"/>
                  </a:lnTo>
                  <a:lnTo>
                    <a:pt x="2915335" y="2729547"/>
                  </a:lnTo>
                  <a:lnTo>
                    <a:pt x="2919387" y="2729217"/>
                  </a:lnTo>
                  <a:lnTo>
                    <a:pt x="2921216" y="2732887"/>
                  </a:lnTo>
                  <a:lnTo>
                    <a:pt x="2922778" y="2734030"/>
                  </a:lnTo>
                  <a:lnTo>
                    <a:pt x="2924340" y="2735173"/>
                  </a:lnTo>
                  <a:lnTo>
                    <a:pt x="2928378" y="2733560"/>
                  </a:lnTo>
                  <a:lnTo>
                    <a:pt x="2930207" y="2737243"/>
                  </a:lnTo>
                  <a:lnTo>
                    <a:pt x="2933128" y="2738272"/>
                  </a:lnTo>
                  <a:lnTo>
                    <a:pt x="2937281" y="2737929"/>
                  </a:lnTo>
                  <a:lnTo>
                    <a:pt x="2939008" y="2741612"/>
                  </a:lnTo>
                  <a:lnTo>
                    <a:pt x="2942044" y="2743898"/>
                  </a:lnTo>
                  <a:lnTo>
                    <a:pt x="2946184" y="2743555"/>
                  </a:lnTo>
                  <a:lnTo>
                    <a:pt x="2947911" y="2747238"/>
                  </a:lnTo>
                  <a:lnTo>
                    <a:pt x="2950845" y="2748280"/>
                  </a:lnTo>
                  <a:lnTo>
                    <a:pt x="2955074" y="2747937"/>
                  </a:lnTo>
                  <a:lnTo>
                    <a:pt x="2956217" y="2748915"/>
                  </a:lnTo>
                  <a:lnTo>
                    <a:pt x="2957258" y="2751315"/>
                  </a:lnTo>
                  <a:lnTo>
                    <a:pt x="2960141" y="2752890"/>
                  </a:lnTo>
                  <a:lnTo>
                    <a:pt x="2962389" y="2752598"/>
                  </a:lnTo>
                  <a:lnTo>
                    <a:pt x="2963710" y="2753576"/>
                  </a:lnTo>
                  <a:lnTo>
                    <a:pt x="2963989" y="2753563"/>
                  </a:lnTo>
                  <a:lnTo>
                    <a:pt x="2965615" y="2757246"/>
                  </a:lnTo>
                  <a:lnTo>
                    <a:pt x="2968358" y="2758287"/>
                  </a:lnTo>
                  <a:lnTo>
                    <a:pt x="2972790" y="2757932"/>
                  </a:lnTo>
                  <a:lnTo>
                    <a:pt x="2974416" y="2761615"/>
                  </a:lnTo>
                  <a:lnTo>
                    <a:pt x="2977273" y="2763926"/>
                  </a:lnTo>
                  <a:lnTo>
                    <a:pt x="2981693" y="2763558"/>
                  </a:lnTo>
                  <a:lnTo>
                    <a:pt x="2983230" y="2767253"/>
                  </a:lnTo>
                  <a:lnTo>
                    <a:pt x="2986074" y="2768295"/>
                  </a:lnTo>
                  <a:lnTo>
                    <a:pt x="2990405" y="2767939"/>
                  </a:lnTo>
                  <a:lnTo>
                    <a:pt x="2992043" y="2772905"/>
                  </a:lnTo>
                  <a:lnTo>
                    <a:pt x="2993517" y="2774048"/>
                  </a:lnTo>
                  <a:lnTo>
                    <a:pt x="2994990" y="2775204"/>
                  </a:lnTo>
                  <a:lnTo>
                    <a:pt x="2999028" y="2773603"/>
                  </a:lnTo>
                  <a:lnTo>
                    <a:pt x="3000857" y="2778544"/>
                  </a:lnTo>
                  <a:lnTo>
                    <a:pt x="3003702" y="2779585"/>
                  </a:lnTo>
                  <a:lnTo>
                    <a:pt x="3007842" y="2779242"/>
                  </a:lnTo>
                  <a:lnTo>
                    <a:pt x="3084906" y="2831490"/>
                  </a:lnTo>
                  <a:lnTo>
                    <a:pt x="3096399" y="2836900"/>
                  </a:lnTo>
                  <a:lnTo>
                    <a:pt x="3106750" y="2843695"/>
                  </a:lnTo>
                  <a:lnTo>
                    <a:pt x="3116440" y="2850540"/>
                  </a:lnTo>
                  <a:lnTo>
                    <a:pt x="3126130" y="2858655"/>
                  </a:lnTo>
                  <a:lnTo>
                    <a:pt x="3125762" y="2859963"/>
                  </a:lnTo>
                  <a:lnTo>
                    <a:pt x="3125127" y="2862567"/>
                  </a:lnTo>
                  <a:lnTo>
                    <a:pt x="3122803" y="2866580"/>
                  </a:lnTo>
                  <a:lnTo>
                    <a:pt x="3120733" y="2866758"/>
                  </a:lnTo>
                  <a:lnTo>
                    <a:pt x="3118015" y="2868257"/>
                  </a:lnTo>
                  <a:lnTo>
                    <a:pt x="3124708" y="2874073"/>
                  </a:lnTo>
                  <a:lnTo>
                    <a:pt x="3131718" y="2881134"/>
                  </a:lnTo>
                  <a:lnTo>
                    <a:pt x="3139224" y="2885617"/>
                  </a:lnTo>
                  <a:lnTo>
                    <a:pt x="3147885" y="2889999"/>
                  </a:lnTo>
                  <a:lnTo>
                    <a:pt x="3151644" y="2889681"/>
                  </a:lnTo>
                  <a:lnTo>
                    <a:pt x="3155340" y="2891929"/>
                  </a:lnTo>
                  <a:lnTo>
                    <a:pt x="3158274" y="2894228"/>
                  </a:lnTo>
                  <a:lnTo>
                    <a:pt x="3151378" y="2890977"/>
                  </a:lnTo>
                  <a:lnTo>
                    <a:pt x="3147885" y="2889999"/>
                  </a:lnTo>
                  <a:lnTo>
                    <a:pt x="3150260" y="2893618"/>
                  </a:lnTo>
                  <a:lnTo>
                    <a:pt x="3152825" y="2895955"/>
                  </a:lnTo>
                  <a:lnTo>
                    <a:pt x="3157156" y="2894317"/>
                  </a:lnTo>
                  <a:lnTo>
                    <a:pt x="3157423" y="2895574"/>
                  </a:lnTo>
                  <a:lnTo>
                    <a:pt x="3158807" y="2900553"/>
                  </a:lnTo>
                  <a:lnTo>
                    <a:pt x="3162985" y="2904032"/>
                  </a:lnTo>
                  <a:lnTo>
                    <a:pt x="3168840" y="2906103"/>
                  </a:lnTo>
                  <a:lnTo>
                    <a:pt x="3169818" y="2909836"/>
                  </a:lnTo>
                  <a:lnTo>
                    <a:pt x="3172104" y="2912199"/>
                  </a:lnTo>
                  <a:lnTo>
                    <a:pt x="3176333" y="2911856"/>
                  </a:lnTo>
                  <a:lnTo>
                    <a:pt x="3177819" y="2914281"/>
                  </a:lnTo>
                  <a:lnTo>
                    <a:pt x="3178352" y="2915513"/>
                  </a:lnTo>
                  <a:lnTo>
                    <a:pt x="3180816" y="2917850"/>
                  </a:lnTo>
                  <a:lnTo>
                    <a:pt x="3185350" y="2918752"/>
                  </a:lnTo>
                  <a:lnTo>
                    <a:pt x="3186125" y="2921241"/>
                  </a:lnTo>
                  <a:lnTo>
                    <a:pt x="3187166" y="2921152"/>
                  </a:lnTo>
                  <a:lnTo>
                    <a:pt x="3189338" y="2922244"/>
                  </a:lnTo>
                  <a:lnTo>
                    <a:pt x="3195180" y="2929407"/>
                  </a:lnTo>
                  <a:lnTo>
                    <a:pt x="3201619" y="2935249"/>
                  </a:lnTo>
                  <a:lnTo>
                    <a:pt x="3208883" y="2942298"/>
                  </a:lnTo>
                  <a:lnTo>
                    <a:pt x="3216579" y="2945473"/>
                  </a:lnTo>
                  <a:lnTo>
                    <a:pt x="3220872" y="2951492"/>
                  </a:lnTo>
                  <a:lnTo>
                    <a:pt x="3225317" y="2956229"/>
                  </a:lnTo>
                  <a:lnTo>
                    <a:pt x="3230257" y="2959633"/>
                  </a:lnTo>
                  <a:lnTo>
                    <a:pt x="3236137" y="2962973"/>
                  </a:lnTo>
                  <a:lnTo>
                    <a:pt x="3236493" y="2964218"/>
                  </a:lnTo>
                  <a:lnTo>
                    <a:pt x="3236849" y="2965462"/>
                  </a:lnTo>
                  <a:lnTo>
                    <a:pt x="3238169" y="2969183"/>
                  </a:lnTo>
                  <a:lnTo>
                    <a:pt x="3242995" y="2971330"/>
                  </a:lnTo>
                  <a:lnTo>
                    <a:pt x="3247440" y="2973514"/>
                  </a:lnTo>
                  <a:lnTo>
                    <a:pt x="3264624" y="2993758"/>
                  </a:lnTo>
                  <a:lnTo>
                    <a:pt x="3282099" y="3011424"/>
                  </a:lnTo>
                  <a:lnTo>
                    <a:pt x="3298926" y="3031693"/>
                  </a:lnTo>
                  <a:lnTo>
                    <a:pt x="3313620" y="3053423"/>
                  </a:lnTo>
                  <a:lnTo>
                    <a:pt x="3320224" y="3049041"/>
                  </a:lnTo>
                  <a:lnTo>
                    <a:pt x="3327298" y="3044634"/>
                  </a:lnTo>
                  <a:lnTo>
                    <a:pt x="3333115" y="3039059"/>
                  </a:lnTo>
                  <a:lnTo>
                    <a:pt x="3335959" y="3031185"/>
                  </a:lnTo>
                  <a:lnTo>
                    <a:pt x="3337179" y="3029801"/>
                  </a:lnTo>
                  <a:lnTo>
                    <a:pt x="3337128" y="3028531"/>
                  </a:lnTo>
                  <a:lnTo>
                    <a:pt x="3337153" y="3027261"/>
                  </a:lnTo>
                  <a:lnTo>
                    <a:pt x="3336201" y="3026067"/>
                  </a:lnTo>
                  <a:lnTo>
                    <a:pt x="3340684" y="3021863"/>
                  </a:lnTo>
                  <a:lnTo>
                    <a:pt x="3346424" y="3021393"/>
                  </a:lnTo>
                  <a:lnTo>
                    <a:pt x="3351263" y="3017164"/>
                  </a:lnTo>
                  <a:lnTo>
                    <a:pt x="3353892" y="3011855"/>
                  </a:lnTo>
                  <a:lnTo>
                    <a:pt x="3361588" y="2998470"/>
                  </a:lnTo>
                  <a:lnTo>
                    <a:pt x="3362287" y="2985668"/>
                  </a:lnTo>
                  <a:close/>
                </a:path>
              </a:pathLst>
            </a:custGeom>
            <a:solidFill>
              <a:srgbClr val="1223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8631" y="1957201"/>
              <a:ext cx="5553781" cy="364490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5765181" y="3779693"/>
            <a:ext cx="609600" cy="1189355"/>
          </a:xfrm>
          <a:custGeom>
            <a:avLst/>
            <a:gdLst/>
            <a:ahLst/>
            <a:cxnLst/>
            <a:rect l="l" t="t" r="r" b="b"/>
            <a:pathLst>
              <a:path w="609600" h="1189354">
                <a:moveTo>
                  <a:pt x="609599" y="409526"/>
                </a:moveTo>
                <a:lnTo>
                  <a:pt x="479145" y="409526"/>
                </a:lnTo>
                <a:lnTo>
                  <a:pt x="479145" y="1189342"/>
                </a:lnTo>
                <a:lnTo>
                  <a:pt x="130454" y="1189342"/>
                </a:lnTo>
                <a:lnTo>
                  <a:pt x="130454" y="409526"/>
                </a:lnTo>
                <a:lnTo>
                  <a:pt x="0" y="409526"/>
                </a:lnTo>
                <a:lnTo>
                  <a:pt x="304799" y="0"/>
                </a:lnTo>
                <a:lnTo>
                  <a:pt x="609599" y="409526"/>
                </a:lnTo>
                <a:close/>
              </a:path>
            </a:pathLst>
          </a:custGeom>
          <a:solidFill>
            <a:srgbClr val="958A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5348551" y="4999857"/>
            <a:ext cx="1868805" cy="1007744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0014">
              <a:lnSpc>
                <a:spcPct val="100000"/>
              </a:lnSpc>
              <a:spcBef>
                <a:spcPts val="490"/>
              </a:spcBef>
            </a:pPr>
            <a:r>
              <a:rPr sz="2500" dirty="0">
                <a:latin typeface="Lucida Sans Unicode"/>
                <a:cs typeface="Lucida Sans Unicode"/>
              </a:rPr>
              <a:t>Mid</a:t>
            </a:r>
            <a:r>
              <a:rPr sz="2500" spc="-140" dirty="0">
                <a:latin typeface="Lucida Sans Unicode"/>
                <a:cs typeface="Lucida Sans Unicode"/>
              </a:rPr>
              <a:t> </a:t>
            </a:r>
            <a:r>
              <a:rPr sz="2500" spc="-10" dirty="0">
                <a:latin typeface="Lucida Sans Unicode"/>
                <a:cs typeface="Lucida Sans Unicode"/>
              </a:rPr>
              <a:t>Circle:</a:t>
            </a:r>
            <a:endParaRPr sz="2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500"/>
              </a:spcBef>
            </a:pPr>
            <a:r>
              <a:rPr sz="3200" spc="125" dirty="0">
                <a:latin typeface="Lucida Sans Unicode"/>
                <a:cs typeface="Lucida Sans Unicode"/>
              </a:rPr>
              <a:t>Segment</a:t>
            </a:r>
            <a:endParaRPr sz="32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062533" y="-101793"/>
            <a:ext cx="14163040" cy="1634489"/>
          </a:xfrm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 marR="329565" algn="ctr">
              <a:lnSpc>
                <a:spcPct val="100000"/>
              </a:lnSpc>
              <a:spcBef>
                <a:spcPts val="1200"/>
              </a:spcBef>
            </a:pPr>
            <a:r>
              <a:rPr sz="5950" spc="155" dirty="0">
                <a:solidFill>
                  <a:srgbClr val="000000"/>
                </a:solidFill>
              </a:rPr>
              <a:t>Company</a:t>
            </a:r>
            <a:r>
              <a:rPr sz="5950" spc="-615" dirty="0">
                <a:solidFill>
                  <a:srgbClr val="000000"/>
                </a:solidFill>
              </a:rPr>
              <a:t> </a:t>
            </a:r>
            <a:r>
              <a:rPr sz="5950" spc="-10" dirty="0">
                <a:solidFill>
                  <a:srgbClr val="000000"/>
                </a:solidFill>
              </a:rPr>
              <a:t>Details</a:t>
            </a:r>
            <a:endParaRPr sz="5950"/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sz="3200" b="0" spc="-50" dirty="0">
                <a:solidFill>
                  <a:srgbClr val="000000"/>
                </a:solidFill>
                <a:latin typeface="Lucida Sans Unicode"/>
                <a:cs typeface="Lucida Sans Unicode"/>
              </a:rPr>
              <a:t>Atliq</a:t>
            </a:r>
            <a:r>
              <a:rPr sz="3200" b="0" spc="-165" dirty="0">
                <a:solidFill>
                  <a:srgbClr val="000000"/>
                </a:solidFill>
                <a:latin typeface="Lucida Sans Unicode"/>
                <a:cs typeface="Lucida Sans Unicode"/>
              </a:rPr>
              <a:t> </a:t>
            </a:r>
            <a:r>
              <a:rPr sz="3200" b="0" spc="100" dirty="0">
                <a:solidFill>
                  <a:srgbClr val="000000"/>
                </a:solidFill>
                <a:latin typeface="Lucida Sans Unicode"/>
                <a:cs typeface="Lucida Sans Unicode"/>
              </a:rPr>
              <a:t>Hardware</a:t>
            </a:r>
            <a:r>
              <a:rPr sz="3200" b="0" spc="-160" dirty="0">
                <a:solidFill>
                  <a:srgbClr val="000000"/>
                </a:solidFill>
                <a:latin typeface="Lucida Sans Unicode"/>
                <a:cs typeface="Lucida Sans Unicode"/>
              </a:rPr>
              <a:t> </a:t>
            </a:r>
            <a:r>
              <a:rPr sz="3200" b="0" spc="-20" dirty="0">
                <a:solidFill>
                  <a:srgbClr val="000000"/>
                </a:solidFill>
                <a:latin typeface="Lucida Sans Unicode"/>
                <a:cs typeface="Lucida Sans Unicode"/>
              </a:rPr>
              <a:t>is</a:t>
            </a:r>
            <a:r>
              <a:rPr sz="3200" b="0" spc="-165" dirty="0">
                <a:solidFill>
                  <a:srgbClr val="000000"/>
                </a:solidFill>
                <a:latin typeface="Lucida Sans Unicode"/>
                <a:cs typeface="Lucida Sans Unicode"/>
              </a:rPr>
              <a:t> </a:t>
            </a:r>
            <a:r>
              <a:rPr sz="3200" b="0" spc="385" dirty="0">
                <a:solidFill>
                  <a:srgbClr val="000000"/>
                </a:solidFill>
                <a:latin typeface="Lucida Sans Unicode"/>
                <a:cs typeface="Lucida Sans Unicode"/>
              </a:rPr>
              <a:t>a</a:t>
            </a:r>
            <a:r>
              <a:rPr sz="3200" b="0" spc="-160" dirty="0">
                <a:solidFill>
                  <a:srgbClr val="000000"/>
                </a:solidFill>
                <a:latin typeface="Lucida Sans Unicode"/>
                <a:cs typeface="Lucida Sans Unicode"/>
              </a:rPr>
              <a:t> </a:t>
            </a:r>
            <a:r>
              <a:rPr sz="3200" b="0" spc="105" dirty="0">
                <a:solidFill>
                  <a:srgbClr val="000000"/>
                </a:solidFill>
                <a:latin typeface="Lucida Sans Unicode"/>
                <a:cs typeface="Lucida Sans Unicode"/>
              </a:rPr>
              <a:t>computer</a:t>
            </a:r>
            <a:r>
              <a:rPr sz="3200" b="0" spc="-165" dirty="0">
                <a:solidFill>
                  <a:srgbClr val="000000"/>
                </a:solidFill>
                <a:latin typeface="Lucida Sans Unicode"/>
                <a:cs typeface="Lucida Sans Unicode"/>
              </a:rPr>
              <a:t> </a:t>
            </a:r>
            <a:r>
              <a:rPr sz="3200" b="0" spc="125" dirty="0">
                <a:solidFill>
                  <a:srgbClr val="000000"/>
                </a:solidFill>
                <a:latin typeface="Lucida Sans Unicode"/>
                <a:cs typeface="Lucida Sans Unicode"/>
              </a:rPr>
              <a:t>hardware</a:t>
            </a:r>
            <a:r>
              <a:rPr sz="3200" b="0" spc="-160" dirty="0">
                <a:solidFill>
                  <a:srgbClr val="000000"/>
                </a:solidFill>
                <a:latin typeface="Lucida Sans Unicode"/>
                <a:cs typeface="Lucida Sans Unicode"/>
              </a:rPr>
              <a:t> </a:t>
            </a:r>
            <a:r>
              <a:rPr sz="3200" b="0" spc="190" dirty="0">
                <a:solidFill>
                  <a:srgbClr val="000000"/>
                </a:solidFill>
                <a:latin typeface="Lucida Sans Unicode"/>
                <a:cs typeface="Lucida Sans Unicode"/>
              </a:rPr>
              <a:t>and</a:t>
            </a:r>
            <a:r>
              <a:rPr sz="3200" b="0" spc="-165" dirty="0">
                <a:solidFill>
                  <a:srgbClr val="000000"/>
                </a:solidFill>
                <a:latin typeface="Lucida Sans Unicode"/>
                <a:cs typeface="Lucida Sans Unicode"/>
              </a:rPr>
              <a:t> </a:t>
            </a:r>
            <a:r>
              <a:rPr sz="3200" b="0" spc="135" dirty="0">
                <a:solidFill>
                  <a:srgbClr val="000000"/>
                </a:solidFill>
                <a:latin typeface="Lucida Sans Unicode"/>
                <a:cs typeface="Lucida Sans Unicode"/>
              </a:rPr>
              <a:t>accessory</a:t>
            </a:r>
            <a:r>
              <a:rPr sz="3200" b="0" spc="-160" dirty="0">
                <a:solidFill>
                  <a:srgbClr val="000000"/>
                </a:solidFill>
                <a:latin typeface="Lucida Sans Unicode"/>
                <a:cs typeface="Lucida Sans Unicode"/>
              </a:rPr>
              <a:t> </a:t>
            </a:r>
            <a:r>
              <a:rPr sz="3200" b="0" spc="55" dirty="0">
                <a:solidFill>
                  <a:srgbClr val="000000"/>
                </a:solidFill>
                <a:latin typeface="Lucida Sans Unicode"/>
                <a:cs typeface="Lucida Sans Unicode"/>
              </a:rPr>
              <a:t>manufacturer.</a:t>
            </a:r>
            <a:endParaRPr sz="32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31988" y="2507243"/>
            <a:ext cx="4363085" cy="2311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70560">
              <a:lnSpc>
                <a:spcPct val="100000"/>
              </a:lnSpc>
              <a:spcBef>
                <a:spcPts val="100"/>
              </a:spcBef>
            </a:pPr>
            <a:r>
              <a:rPr sz="3200" b="1" spc="125" dirty="0">
                <a:solidFill>
                  <a:srgbClr val="12239D"/>
                </a:solidFill>
                <a:latin typeface="Trebuchet MS"/>
                <a:cs typeface="Trebuchet MS"/>
              </a:rPr>
              <a:t>FISCAL</a:t>
            </a:r>
            <a:r>
              <a:rPr sz="3200" b="1" spc="-290" dirty="0">
                <a:solidFill>
                  <a:srgbClr val="12239D"/>
                </a:solidFill>
                <a:latin typeface="Trebuchet MS"/>
                <a:cs typeface="Trebuchet MS"/>
              </a:rPr>
              <a:t> </a:t>
            </a:r>
            <a:r>
              <a:rPr sz="3200" b="1" spc="100" dirty="0">
                <a:solidFill>
                  <a:srgbClr val="12239D"/>
                </a:solidFill>
                <a:latin typeface="Trebuchet MS"/>
                <a:cs typeface="Trebuchet MS"/>
              </a:rPr>
              <a:t>YEAR</a:t>
            </a:r>
            <a:endParaRPr sz="32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2195"/>
              </a:spcBef>
            </a:pPr>
            <a:r>
              <a:rPr sz="2200" spc="-25" dirty="0">
                <a:latin typeface="Lucida Sans Unicode"/>
                <a:cs typeface="Lucida Sans Unicode"/>
              </a:rPr>
              <a:t>SEPTEMBER</a:t>
            </a:r>
            <a:r>
              <a:rPr sz="2200" spc="-150" dirty="0">
                <a:latin typeface="Lucida Sans Unicode"/>
                <a:cs typeface="Lucida Sans Unicode"/>
              </a:rPr>
              <a:t> </a:t>
            </a:r>
            <a:r>
              <a:rPr sz="2200" spc="-210" dirty="0">
                <a:latin typeface="Lucida Sans Unicode"/>
                <a:cs typeface="Lucida Sans Unicode"/>
              </a:rPr>
              <a:t>2019</a:t>
            </a:r>
            <a:r>
              <a:rPr sz="2200" spc="-110" dirty="0">
                <a:latin typeface="Lucida Sans Unicode"/>
                <a:cs typeface="Lucida Sans Unicode"/>
              </a:rPr>
              <a:t> </a:t>
            </a:r>
            <a:r>
              <a:rPr sz="2200" dirty="0">
                <a:latin typeface="Lucida Sans Unicode"/>
                <a:cs typeface="Lucida Sans Unicode"/>
              </a:rPr>
              <a:t>-</a:t>
            </a:r>
            <a:r>
              <a:rPr sz="2200" spc="-130" dirty="0">
                <a:latin typeface="Lucida Sans Unicode"/>
                <a:cs typeface="Lucida Sans Unicode"/>
              </a:rPr>
              <a:t> </a:t>
            </a:r>
            <a:r>
              <a:rPr sz="2200" spc="-10" dirty="0">
                <a:latin typeface="Lucida Sans Unicode"/>
                <a:cs typeface="Lucida Sans Unicode"/>
              </a:rPr>
              <a:t>AUGUST</a:t>
            </a:r>
            <a:r>
              <a:rPr sz="2200" spc="-130" dirty="0">
                <a:latin typeface="Lucida Sans Unicode"/>
                <a:cs typeface="Lucida Sans Unicode"/>
              </a:rPr>
              <a:t> </a:t>
            </a:r>
            <a:r>
              <a:rPr sz="2200" spc="-20" dirty="0">
                <a:latin typeface="Lucida Sans Unicode"/>
                <a:cs typeface="Lucida Sans Unicode"/>
              </a:rPr>
              <a:t>2020</a:t>
            </a:r>
            <a:endParaRPr sz="2200">
              <a:latin typeface="Lucida Sans Unicode"/>
              <a:cs typeface="Lucida Sans Unicode"/>
            </a:endParaRPr>
          </a:p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200" b="1" dirty="0">
                <a:solidFill>
                  <a:srgbClr val="958AB5"/>
                </a:solidFill>
                <a:latin typeface="Trebuchet MS"/>
                <a:cs typeface="Trebuchet MS"/>
              </a:rPr>
              <a:t>FY</a:t>
            </a:r>
            <a:r>
              <a:rPr sz="2200" b="1" spc="-145" dirty="0">
                <a:solidFill>
                  <a:srgbClr val="958AB5"/>
                </a:solidFill>
                <a:latin typeface="Trebuchet MS"/>
                <a:cs typeface="Trebuchet MS"/>
              </a:rPr>
              <a:t> </a:t>
            </a:r>
            <a:r>
              <a:rPr sz="2200" b="1" spc="40" dirty="0">
                <a:solidFill>
                  <a:srgbClr val="958AB5"/>
                </a:solidFill>
                <a:latin typeface="Trebuchet MS"/>
                <a:cs typeface="Trebuchet MS"/>
              </a:rPr>
              <a:t>2020</a:t>
            </a:r>
            <a:endParaRPr sz="22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530"/>
              </a:spcBef>
            </a:pPr>
            <a:r>
              <a:rPr sz="2200" spc="-25" dirty="0">
                <a:latin typeface="Lucida Sans Unicode"/>
                <a:cs typeface="Lucida Sans Unicode"/>
              </a:rPr>
              <a:t>SEPTEMBER</a:t>
            </a:r>
            <a:r>
              <a:rPr sz="2200" spc="-150" dirty="0">
                <a:latin typeface="Lucida Sans Unicode"/>
                <a:cs typeface="Lucida Sans Unicode"/>
              </a:rPr>
              <a:t> </a:t>
            </a:r>
            <a:r>
              <a:rPr sz="2200" spc="-70" dirty="0">
                <a:latin typeface="Lucida Sans Unicode"/>
                <a:cs typeface="Lucida Sans Unicode"/>
              </a:rPr>
              <a:t>2020</a:t>
            </a:r>
            <a:r>
              <a:rPr sz="2200" spc="-110" dirty="0">
                <a:latin typeface="Lucida Sans Unicode"/>
                <a:cs typeface="Lucida Sans Unicode"/>
              </a:rPr>
              <a:t> </a:t>
            </a:r>
            <a:r>
              <a:rPr sz="2200" dirty="0">
                <a:latin typeface="Lucida Sans Unicode"/>
                <a:cs typeface="Lucida Sans Unicode"/>
              </a:rPr>
              <a:t>-</a:t>
            </a:r>
            <a:r>
              <a:rPr sz="2200" spc="-135" dirty="0">
                <a:latin typeface="Lucida Sans Unicode"/>
                <a:cs typeface="Lucida Sans Unicode"/>
              </a:rPr>
              <a:t> </a:t>
            </a:r>
            <a:r>
              <a:rPr sz="2200" spc="-10" dirty="0">
                <a:latin typeface="Lucida Sans Unicode"/>
                <a:cs typeface="Lucida Sans Unicode"/>
              </a:rPr>
              <a:t>AUGUST</a:t>
            </a:r>
            <a:r>
              <a:rPr sz="2200" spc="-130" dirty="0">
                <a:latin typeface="Lucida Sans Unicode"/>
                <a:cs typeface="Lucida Sans Unicode"/>
              </a:rPr>
              <a:t> </a:t>
            </a:r>
            <a:r>
              <a:rPr sz="2200" spc="-110" dirty="0">
                <a:latin typeface="Lucida Sans Unicode"/>
                <a:cs typeface="Lucida Sans Unicode"/>
              </a:rPr>
              <a:t>2021</a:t>
            </a:r>
            <a:endParaRPr sz="2200">
              <a:latin typeface="Lucida Sans Unicode"/>
              <a:cs typeface="Lucida Sans Unicode"/>
            </a:endParaRPr>
          </a:p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200" b="1" dirty="0">
                <a:solidFill>
                  <a:srgbClr val="958AB5"/>
                </a:solidFill>
                <a:latin typeface="Trebuchet MS"/>
                <a:cs typeface="Trebuchet MS"/>
              </a:rPr>
              <a:t>FY</a:t>
            </a:r>
            <a:r>
              <a:rPr sz="2200" b="1" spc="-145" dirty="0">
                <a:solidFill>
                  <a:srgbClr val="958AB5"/>
                </a:solidFill>
                <a:latin typeface="Trebuchet MS"/>
                <a:cs typeface="Trebuchet MS"/>
              </a:rPr>
              <a:t> </a:t>
            </a:r>
            <a:r>
              <a:rPr sz="2200" b="1" spc="-20" dirty="0">
                <a:solidFill>
                  <a:srgbClr val="958AB5"/>
                </a:solidFill>
                <a:latin typeface="Trebuchet MS"/>
                <a:cs typeface="Trebuchet MS"/>
              </a:rPr>
              <a:t>2021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5765181" y="6480602"/>
            <a:ext cx="609600" cy="1189355"/>
          </a:xfrm>
          <a:custGeom>
            <a:avLst/>
            <a:gdLst/>
            <a:ahLst/>
            <a:cxnLst/>
            <a:rect l="l" t="t" r="r" b="b"/>
            <a:pathLst>
              <a:path w="609600" h="1189354">
                <a:moveTo>
                  <a:pt x="609599" y="409526"/>
                </a:moveTo>
                <a:lnTo>
                  <a:pt x="479145" y="409526"/>
                </a:lnTo>
                <a:lnTo>
                  <a:pt x="479145" y="1189342"/>
                </a:lnTo>
                <a:lnTo>
                  <a:pt x="130454" y="1189342"/>
                </a:lnTo>
                <a:lnTo>
                  <a:pt x="130454" y="409526"/>
                </a:lnTo>
                <a:lnTo>
                  <a:pt x="0" y="409526"/>
                </a:lnTo>
                <a:lnTo>
                  <a:pt x="304799" y="0"/>
                </a:lnTo>
                <a:lnTo>
                  <a:pt x="609599" y="409526"/>
                </a:lnTo>
                <a:close/>
              </a:path>
            </a:pathLst>
          </a:custGeom>
          <a:solidFill>
            <a:srgbClr val="958A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5085860" y="2356730"/>
            <a:ext cx="1971039" cy="1007744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90"/>
              </a:spcBef>
            </a:pPr>
            <a:r>
              <a:rPr sz="2500" dirty="0">
                <a:latin typeface="Lucida Sans Unicode"/>
                <a:cs typeface="Lucida Sans Unicode"/>
              </a:rPr>
              <a:t>Outer</a:t>
            </a:r>
            <a:r>
              <a:rPr sz="2500" spc="-60" dirty="0">
                <a:latin typeface="Lucida Sans Unicode"/>
                <a:cs typeface="Lucida Sans Unicode"/>
              </a:rPr>
              <a:t> </a:t>
            </a:r>
            <a:r>
              <a:rPr sz="2500" spc="-10" dirty="0">
                <a:latin typeface="Lucida Sans Unicode"/>
                <a:cs typeface="Lucida Sans Unicode"/>
              </a:rPr>
              <a:t>Circle:</a:t>
            </a:r>
            <a:endParaRPr sz="2500">
              <a:latin typeface="Lucida Sans Unicode"/>
              <a:cs typeface="Lucida Sans Unicode"/>
            </a:endParaRPr>
          </a:p>
          <a:p>
            <a:pPr marL="33020">
              <a:lnSpc>
                <a:spcPct val="100000"/>
              </a:lnSpc>
              <a:spcBef>
                <a:spcPts val="500"/>
              </a:spcBef>
            </a:pPr>
            <a:r>
              <a:rPr sz="3200" spc="110" dirty="0">
                <a:latin typeface="Lucida Sans Unicode"/>
                <a:cs typeface="Lucida Sans Unicode"/>
              </a:rPr>
              <a:t>Category</a:t>
            </a:r>
            <a:endParaRPr sz="32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0711" y="19563"/>
            <a:ext cx="14198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10" dirty="0">
                <a:solidFill>
                  <a:srgbClr val="12239D"/>
                </a:solidFill>
                <a:latin typeface="Arial"/>
                <a:cs typeface="Arial"/>
              </a:rPr>
              <a:t>WHAT?</a:t>
            </a:r>
            <a:endParaRPr sz="30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5127681" y="7725808"/>
            <a:ext cx="1887220" cy="2195195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90"/>
              </a:spcBef>
            </a:pPr>
            <a:r>
              <a:rPr sz="2500" dirty="0">
                <a:latin typeface="Lucida Sans Unicode"/>
                <a:cs typeface="Lucida Sans Unicode"/>
              </a:rPr>
              <a:t>Inner</a:t>
            </a:r>
            <a:r>
              <a:rPr sz="2500" spc="-114" dirty="0">
                <a:latin typeface="Lucida Sans Unicode"/>
                <a:cs typeface="Lucida Sans Unicode"/>
              </a:rPr>
              <a:t> </a:t>
            </a:r>
            <a:r>
              <a:rPr sz="2500" spc="-10" dirty="0">
                <a:latin typeface="Lucida Sans Unicode"/>
                <a:cs typeface="Lucida Sans Unicode"/>
              </a:rPr>
              <a:t>Circle:</a:t>
            </a:r>
            <a:endParaRPr sz="2500">
              <a:latin typeface="Lucida Sans Unicode"/>
              <a:cs typeface="Lucida Sans Unicode"/>
            </a:endParaRPr>
          </a:p>
          <a:p>
            <a:pPr marL="169545">
              <a:lnSpc>
                <a:spcPct val="100000"/>
              </a:lnSpc>
              <a:spcBef>
                <a:spcPts val="500"/>
              </a:spcBef>
            </a:pPr>
            <a:r>
              <a:rPr sz="3200" spc="-10" dirty="0">
                <a:latin typeface="Lucida Sans Unicode"/>
                <a:cs typeface="Lucida Sans Unicode"/>
              </a:rPr>
              <a:t>Division</a:t>
            </a:r>
            <a:endParaRPr sz="32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45"/>
              </a:spcBef>
            </a:pPr>
            <a:endParaRPr sz="3200">
              <a:latin typeface="Lucida Sans Unicode"/>
              <a:cs typeface="Lucida Sans Unicode"/>
            </a:endParaRPr>
          </a:p>
          <a:p>
            <a:pPr marL="195580">
              <a:lnSpc>
                <a:spcPct val="100000"/>
              </a:lnSpc>
              <a:spcBef>
                <a:spcPts val="5"/>
              </a:spcBef>
            </a:pPr>
            <a:r>
              <a:rPr sz="3400" b="1" spc="125" dirty="0">
                <a:latin typeface="Arial"/>
                <a:cs typeface="Arial"/>
              </a:rPr>
              <a:t>"</a:t>
            </a:r>
            <a:r>
              <a:rPr sz="3400" b="1" spc="-345" dirty="0">
                <a:latin typeface="Arial"/>
                <a:cs typeface="Arial"/>
              </a:rPr>
              <a:t> </a:t>
            </a:r>
            <a:r>
              <a:rPr sz="3400" b="1" spc="-50" dirty="0">
                <a:latin typeface="Arial"/>
                <a:cs typeface="Arial"/>
              </a:rPr>
              <a:t>DSC</a:t>
            </a:r>
            <a:r>
              <a:rPr sz="3400" b="1" spc="-345" dirty="0">
                <a:latin typeface="Arial"/>
                <a:cs typeface="Arial"/>
              </a:rPr>
              <a:t> </a:t>
            </a:r>
            <a:r>
              <a:rPr sz="3400" b="1" spc="75" dirty="0">
                <a:latin typeface="Arial"/>
                <a:cs typeface="Arial"/>
              </a:rPr>
              <a:t>"</a:t>
            </a:r>
            <a:endParaRPr sz="3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5173" y="0"/>
            <a:ext cx="1714499" cy="7561005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932166" y="0"/>
            <a:ext cx="16356330" cy="10287000"/>
            <a:chOff x="1932166" y="0"/>
            <a:chExt cx="16356330" cy="1028700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27616" y="1320292"/>
              <a:ext cx="5667374" cy="896670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32166" y="1023606"/>
              <a:ext cx="4514849" cy="757237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093529" y="0"/>
              <a:ext cx="6194470" cy="811013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33667" y="8176"/>
            <a:ext cx="6939280" cy="9340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950" spc="45" dirty="0">
                <a:solidFill>
                  <a:srgbClr val="000000"/>
                </a:solidFill>
              </a:rPr>
              <a:t>Company's</a:t>
            </a:r>
            <a:r>
              <a:rPr sz="5950" spc="-625" dirty="0">
                <a:solidFill>
                  <a:srgbClr val="000000"/>
                </a:solidFill>
              </a:rPr>
              <a:t> </a:t>
            </a:r>
            <a:r>
              <a:rPr sz="5950" spc="265" dirty="0">
                <a:solidFill>
                  <a:srgbClr val="000000"/>
                </a:solidFill>
              </a:rPr>
              <a:t>Market</a:t>
            </a:r>
            <a:endParaRPr sz="5950"/>
          </a:p>
        </p:txBody>
      </p:sp>
      <p:sp>
        <p:nvSpPr>
          <p:cNvPr id="8" name="object 8"/>
          <p:cNvSpPr txBox="1"/>
          <p:nvPr/>
        </p:nvSpPr>
        <p:spPr>
          <a:xfrm>
            <a:off x="16773433" y="7043411"/>
            <a:ext cx="11874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280" dirty="0">
                <a:solidFill>
                  <a:srgbClr val="FFFBEF"/>
                </a:solidFill>
                <a:latin typeface="Trebuchet MS"/>
                <a:cs typeface="Trebuchet MS"/>
              </a:rPr>
              <a:t>APAC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105768" y="9527716"/>
            <a:ext cx="530860" cy="51180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3200" b="1" spc="-25" dirty="0">
                <a:solidFill>
                  <a:srgbClr val="FFFBEF"/>
                </a:solidFill>
                <a:latin typeface="Trebuchet MS"/>
                <a:cs typeface="Trebuchet MS"/>
              </a:rPr>
              <a:t>EU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486386" y="7524106"/>
            <a:ext cx="143129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5" dirty="0">
                <a:solidFill>
                  <a:srgbClr val="FFFBEF"/>
                </a:solidFill>
                <a:latin typeface="Trebuchet MS"/>
                <a:cs typeface="Trebuchet MS"/>
              </a:rPr>
              <a:t>LATAM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77110" y="6803063"/>
            <a:ext cx="63055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260" dirty="0">
                <a:solidFill>
                  <a:srgbClr val="FFFBEF"/>
                </a:solidFill>
                <a:latin typeface="Trebuchet MS"/>
                <a:cs typeface="Trebuchet MS"/>
              </a:rPr>
              <a:t>NA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393039" y="9429250"/>
            <a:ext cx="3755390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800" b="1" spc="135" dirty="0">
                <a:latin typeface="Trebuchet MS"/>
                <a:cs typeface="Trebuchet MS"/>
              </a:rPr>
              <a:t>Atliq</a:t>
            </a:r>
            <a:r>
              <a:rPr sz="3800" b="1" spc="-320" dirty="0">
                <a:latin typeface="Trebuchet MS"/>
                <a:cs typeface="Trebuchet MS"/>
              </a:rPr>
              <a:t> </a:t>
            </a:r>
            <a:r>
              <a:rPr sz="3800" b="1" spc="240" dirty="0">
                <a:latin typeface="Trebuchet MS"/>
                <a:cs typeface="Trebuchet MS"/>
              </a:rPr>
              <a:t>Hardware</a:t>
            </a:r>
            <a:endParaRPr sz="3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796572"/>
            <a:ext cx="18288000" cy="8486140"/>
            <a:chOff x="0" y="1796572"/>
            <a:chExt cx="18288000" cy="848614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798049"/>
              <a:ext cx="9410699" cy="745807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07562" y="1796572"/>
              <a:ext cx="4714874" cy="61436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411733" y="3548438"/>
              <a:ext cx="4876265" cy="673417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4696" y="7612525"/>
              <a:ext cx="3271966" cy="2146299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4822531" y="8177"/>
            <a:ext cx="9250045" cy="9340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950" b="1" spc="225" dirty="0">
                <a:latin typeface="Arial"/>
                <a:cs typeface="Arial"/>
              </a:rPr>
              <a:t>Data,</a:t>
            </a:r>
            <a:r>
              <a:rPr sz="5950" b="1" spc="-595" dirty="0">
                <a:latin typeface="Arial"/>
                <a:cs typeface="Arial"/>
              </a:rPr>
              <a:t> </a:t>
            </a:r>
            <a:r>
              <a:rPr sz="5950" b="1" spc="-150" dirty="0">
                <a:latin typeface="Arial"/>
                <a:cs typeface="Arial"/>
              </a:rPr>
              <a:t>Requests,</a:t>
            </a:r>
            <a:r>
              <a:rPr sz="5950" b="1" spc="-590" dirty="0">
                <a:latin typeface="Arial"/>
                <a:cs typeface="Arial"/>
              </a:rPr>
              <a:t> </a:t>
            </a:r>
            <a:r>
              <a:rPr sz="5950" b="1" spc="270" dirty="0">
                <a:latin typeface="Arial"/>
                <a:cs typeface="Arial"/>
              </a:rPr>
              <a:t>and</a:t>
            </a:r>
            <a:r>
              <a:rPr sz="5950" b="1" spc="-595" dirty="0">
                <a:latin typeface="Arial"/>
                <a:cs typeface="Arial"/>
              </a:rPr>
              <a:t> </a:t>
            </a:r>
            <a:r>
              <a:rPr sz="5950" b="1" spc="-120" dirty="0">
                <a:latin typeface="Arial"/>
                <a:cs typeface="Arial"/>
              </a:rPr>
              <a:t>Tools</a:t>
            </a:r>
            <a:endParaRPr sz="59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585230" y="9765113"/>
            <a:ext cx="4148454" cy="3632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200" spc="-30" dirty="0">
                <a:latin typeface="Lucida Sans Unicode"/>
                <a:cs typeface="Lucida Sans Unicode"/>
              </a:rPr>
              <a:t>For</a:t>
            </a:r>
            <a:r>
              <a:rPr sz="2200" spc="-50" dirty="0">
                <a:latin typeface="Lucida Sans Unicode"/>
                <a:cs typeface="Lucida Sans Unicode"/>
              </a:rPr>
              <a:t> </a:t>
            </a:r>
            <a:r>
              <a:rPr sz="2200" dirty="0">
                <a:latin typeface="Lucida Sans Unicode"/>
                <a:cs typeface="Lucida Sans Unicode"/>
              </a:rPr>
              <a:t>Analysis</a:t>
            </a:r>
            <a:r>
              <a:rPr sz="2200" spc="-50" dirty="0">
                <a:latin typeface="Lucida Sans Unicode"/>
                <a:cs typeface="Lucida Sans Unicode"/>
              </a:rPr>
              <a:t> </a:t>
            </a:r>
            <a:r>
              <a:rPr sz="2200" spc="135" dirty="0">
                <a:latin typeface="Lucida Sans Unicode"/>
                <a:cs typeface="Lucida Sans Unicode"/>
              </a:rPr>
              <a:t>and</a:t>
            </a:r>
            <a:r>
              <a:rPr sz="2200" spc="-50" dirty="0">
                <a:latin typeface="Lucida Sans Unicode"/>
                <a:cs typeface="Lucida Sans Unicode"/>
              </a:rPr>
              <a:t> </a:t>
            </a:r>
            <a:r>
              <a:rPr sz="2200" spc="-10" dirty="0">
                <a:latin typeface="Lucida Sans Unicode"/>
                <a:cs typeface="Lucida Sans Unicode"/>
              </a:rPr>
              <a:t>Visualization</a:t>
            </a:r>
            <a:endParaRPr sz="22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75" dirty="0"/>
              <a:t>HOW?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973091" y="1232100"/>
            <a:ext cx="14922500" cy="8045450"/>
            <a:chOff x="2973091" y="1232100"/>
            <a:chExt cx="14922500" cy="80454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73091" y="2124162"/>
              <a:ext cx="3486149" cy="715327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240394" y="1232100"/>
              <a:ext cx="2132330" cy="876300"/>
            </a:xfrm>
            <a:custGeom>
              <a:avLst/>
              <a:gdLst/>
              <a:ahLst/>
              <a:cxnLst/>
              <a:rect l="l" t="t" r="r" b="b"/>
              <a:pathLst>
                <a:path w="2132329" h="876300">
                  <a:moveTo>
                    <a:pt x="1122597" y="853122"/>
                  </a:moveTo>
                  <a:lnTo>
                    <a:pt x="1118712" y="837862"/>
                  </a:lnTo>
                  <a:lnTo>
                    <a:pt x="1120352" y="821693"/>
                  </a:lnTo>
                  <a:lnTo>
                    <a:pt x="1125658" y="805355"/>
                  </a:lnTo>
                  <a:lnTo>
                    <a:pt x="1157267" y="743212"/>
                  </a:lnTo>
                  <a:lnTo>
                    <a:pt x="1185054" y="700225"/>
                  </a:lnTo>
                  <a:lnTo>
                    <a:pt x="1217142" y="661744"/>
                  </a:lnTo>
                  <a:lnTo>
                    <a:pt x="1254537" y="628887"/>
                  </a:lnTo>
                  <a:lnTo>
                    <a:pt x="1298247" y="602774"/>
                  </a:lnTo>
                  <a:lnTo>
                    <a:pt x="1349278" y="584524"/>
                  </a:lnTo>
                  <a:lnTo>
                    <a:pt x="1466150" y="554850"/>
                  </a:lnTo>
                  <a:lnTo>
                    <a:pt x="1505159" y="545246"/>
                  </a:lnTo>
                  <a:lnTo>
                    <a:pt x="1581008" y="530950"/>
                  </a:lnTo>
                  <a:lnTo>
                    <a:pt x="1557621" y="513670"/>
                  </a:lnTo>
                  <a:lnTo>
                    <a:pt x="1493068" y="481899"/>
                  </a:lnTo>
                  <a:lnTo>
                    <a:pt x="1453166" y="467559"/>
                  </a:lnTo>
                  <a:lnTo>
                    <a:pt x="1409024" y="454352"/>
                  </a:lnTo>
                  <a:lnTo>
                    <a:pt x="1361274" y="442354"/>
                  </a:lnTo>
                  <a:lnTo>
                    <a:pt x="1310549" y="431641"/>
                  </a:lnTo>
                  <a:lnTo>
                    <a:pt x="1257482" y="422289"/>
                  </a:lnTo>
                  <a:lnTo>
                    <a:pt x="1202704" y="414375"/>
                  </a:lnTo>
                  <a:lnTo>
                    <a:pt x="1146848" y="407975"/>
                  </a:lnTo>
                  <a:lnTo>
                    <a:pt x="1090548" y="403165"/>
                  </a:lnTo>
                  <a:lnTo>
                    <a:pt x="1034435" y="400022"/>
                  </a:lnTo>
                  <a:lnTo>
                    <a:pt x="979142" y="398621"/>
                  </a:lnTo>
                  <a:lnTo>
                    <a:pt x="925302" y="399039"/>
                  </a:lnTo>
                  <a:lnTo>
                    <a:pt x="873546" y="401353"/>
                  </a:lnTo>
                  <a:lnTo>
                    <a:pt x="824509" y="405638"/>
                  </a:lnTo>
                  <a:lnTo>
                    <a:pt x="778821" y="411971"/>
                  </a:lnTo>
                  <a:lnTo>
                    <a:pt x="737116" y="420429"/>
                  </a:lnTo>
                  <a:lnTo>
                    <a:pt x="686810" y="433615"/>
                  </a:lnTo>
                  <a:lnTo>
                    <a:pt x="637623" y="448601"/>
                  </a:lnTo>
                  <a:lnTo>
                    <a:pt x="589548" y="465365"/>
                  </a:lnTo>
                  <a:lnTo>
                    <a:pt x="542577" y="483889"/>
                  </a:lnTo>
                  <a:lnTo>
                    <a:pt x="496701" y="504152"/>
                  </a:lnTo>
                  <a:lnTo>
                    <a:pt x="451913" y="526136"/>
                  </a:lnTo>
                  <a:lnTo>
                    <a:pt x="408204" y="549819"/>
                  </a:lnTo>
                  <a:lnTo>
                    <a:pt x="365567" y="575184"/>
                  </a:lnTo>
                  <a:lnTo>
                    <a:pt x="323993" y="602210"/>
                  </a:lnTo>
                  <a:lnTo>
                    <a:pt x="283475" y="630876"/>
                  </a:lnTo>
                  <a:lnTo>
                    <a:pt x="244004" y="661165"/>
                  </a:lnTo>
                  <a:lnTo>
                    <a:pt x="205573" y="693056"/>
                  </a:lnTo>
                  <a:lnTo>
                    <a:pt x="168173" y="726529"/>
                  </a:lnTo>
                  <a:lnTo>
                    <a:pt x="131796" y="761564"/>
                  </a:lnTo>
                  <a:lnTo>
                    <a:pt x="96435" y="798143"/>
                  </a:lnTo>
                  <a:lnTo>
                    <a:pt x="62081" y="836244"/>
                  </a:lnTo>
                  <a:lnTo>
                    <a:pt x="28726" y="875850"/>
                  </a:lnTo>
                  <a:lnTo>
                    <a:pt x="9044" y="860249"/>
                  </a:lnTo>
                  <a:lnTo>
                    <a:pt x="638" y="842368"/>
                  </a:lnTo>
                  <a:lnTo>
                    <a:pt x="0" y="823092"/>
                  </a:lnTo>
                  <a:lnTo>
                    <a:pt x="3620" y="803305"/>
                  </a:lnTo>
                  <a:lnTo>
                    <a:pt x="18483" y="749767"/>
                  </a:lnTo>
                  <a:lnTo>
                    <a:pt x="38693" y="698739"/>
                  </a:lnTo>
                  <a:lnTo>
                    <a:pt x="64965" y="650566"/>
                  </a:lnTo>
                  <a:lnTo>
                    <a:pt x="98017" y="605591"/>
                  </a:lnTo>
                  <a:lnTo>
                    <a:pt x="132011" y="567082"/>
                  </a:lnTo>
                  <a:lnTo>
                    <a:pt x="167156" y="530214"/>
                  </a:lnTo>
                  <a:lnTo>
                    <a:pt x="203432" y="494968"/>
                  </a:lnTo>
                  <a:lnTo>
                    <a:pt x="240819" y="461323"/>
                  </a:lnTo>
                  <a:lnTo>
                    <a:pt x="279296" y="429260"/>
                  </a:lnTo>
                  <a:lnTo>
                    <a:pt x="318841" y="398758"/>
                  </a:lnTo>
                  <a:lnTo>
                    <a:pt x="359435" y="369798"/>
                  </a:lnTo>
                  <a:lnTo>
                    <a:pt x="401057" y="342358"/>
                  </a:lnTo>
                  <a:lnTo>
                    <a:pt x="443686" y="316420"/>
                  </a:lnTo>
                  <a:lnTo>
                    <a:pt x="487301" y="291962"/>
                  </a:lnTo>
                  <a:lnTo>
                    <a:pt x="531882" y="268965"/>
                  </a:lnTo>
                  <a:lnTo>
                    <a:pt x="577408" y="247408"/>
                  </a:lnTo>
                  <a:lnTo>
                    <a:pt x="623858" y="227272"/>
                  </a:lnTo>
                  <a:lnTo>
                    <a:pt x="671213" y="208536"/>
                  </a:lnTo>
                  <a:lnTo>
                    <a:pt x="720293" y="191173"/>
                  </a:lnTo>
                  <a:lnTo>
                    <a:pt x="769517" y="176115"/>
                  </a:lnTo>
                  <a:lnTo>
                    <a:pt x="818879" y="163383"/>
                  </a:lnTo>
                  <a:lnTo>
                    <a:pt x="868370" y="152999"/>
                  </a:lnTo>
                  <a:lnTo>
                    <a:pt x="917982" y="144986"/>
                  </a:lnTo>
                  <a:lnTo>
                    <a:pt x="967708" y="139366"/>
                  </a:lnTo>
                  <a:lnTo>
                    <a:pt x="1017539" y="136160"/>
                  </a:lnTo>
                  <a:lnTo>
                    <a:pt x="1067469" y="135392"/>
                  </a:lnTo>
                  <a:lnTo>
                    <a:pt x="1117489" y="137082"/>
                  </a:lnTo>
                  <a:lnTo>
                    <a:pt x="1167592" y="141253"/>
                  </a:lnTo>
                  <a:lnTo>
                    <a:pt x="1217769" y="147927"/>
                  </a:lnTo>
                  <a:lnTo>
                    <a:pt x="1268013" y="157126"/>
                  </a:lnTo>
                  <a:lnTo>
                    <a:pt x="1318316" y="168873"/>
                  </a:lnTo>
                  <a:lnTo>
                    <a:pt x="1368671" y="183189"/>
                  </a:lnTo>
                  <a:lnTo>
                    <a:pt x="1415981" y="198244"/>
                  </a:lnTo>
                  <a:lnTo>
                    <a:pt x="1463189" y="213915"/>
                  </a:lnTo>
                  <a:lnTo>
                    <a:pt x="1557748" y="246578"/>
                  </a:lnTo>
                  <a:lnTo>
                    <a:pt x="1701632" y="296920"/>
                  </a:lnTo>
                  <a:lnTo>
                    <a:pt x="1688874" y="267574"/>
                  </a:lnTo>
                  <a:lnTo>
                    <a:pt x="1659013" y="209084"/>
                  </a:lnTo>
                  <a:lnTo>
                    <a:pt x="1647672" y="171258"/>
                  </a:lnTo>
                  <a:lnTo>
                    <a:pt x="1650063" y="137520"/>
                  </a:lnTo>
                  <a:lnTo>
                    <a:pt x="1666731" y="101610"/>
                  </a:lnTo>
                  <a:lnTo>
                    <a:pt x="1698222" y="57265"/>
                  </a:lnTo>
                  <a:lnTo>
                    <a:pt x="1751310" y="0"/>
                  </a:lnTo>
                  <a:lnTo>
                    <a:pt x="1778746" y="35045"/>
                  </a:lnTo>
                  <a:lnTo>
                    <a:pt x="1960875" y="286016"/>
                  </a:lnTo>
                  <a:lnTo>
                    <a:pt x="2019584" y="365871"/>
                  </a:lnTo>
                  <a:lnTo>
                    <a:pt x="2079120" y="445103"/>
                  </a:lnTo>
                  <a:lnTo>
                    <a:pt x="2109303" y="484407"/>
                  </a:lnTo>
                  <a:lnTo>
                    <a:pt x="2124833" y="509634"/>
                  </a:lnTo>
                  <a:lnTo>
                    <a:pt x="2131921" y="533614"/>
                  </a:lnTo>
                  <a:lnTo>
                    <a:pt x="2131802" y="557303"/>
                  </a:lnTo>
                  <a:lnTo>
                    <a:pt x="2125711" y="581655"/>
                  </a:lnTo>
                  <a:lnTo>
                    <a:pt x="2103815" y="629156"/>
                  </a:lnTo>
                  <a:lnTo>
                    <a:pt x="2074624" y="671677"/>
                  </a:lnTo>
                  <a:lnTo>
                    <a:pt x="2040206" y="710114"/>
                  </a:lnTo>
                  <a:lnTo>
                    <a:pt x="2002632" y="745366"/>
                  </a:lnTo>
                  <a:lnTo>
                    <a:pt x="1965069" y="758826"/>
                  </a:lnTo>
                  <a:lnTo>
                    <a:pt x="1942196" y="760090"/>
                  </a:lnTo>
                  <a:lnTo>
                    <a:pt x="1920064" y="759697"/>
                  </a:lnTo>
                  <a:lnTo>
                    <a:pt x="1869068" y="758129"/>
                  </a:lnTo>
                  <a:lnTo>
                    <a:pt x="1818125" y="757379"/>
                  </a:lnTo>
                  <a:lnTo>
                    <a:pt x="1767240" y="757476"/>
                  </a:lnTo>
                  <a:lnTo>
                    <a:pt x="1716419" y="758447"/>
                  </a:lnTo>
                  <a:lnTo>
                    <a:pt x="1665663" y="760322"/>
                  </a:lnTo>
                  <a:lnTo>
                    <a:pt x="1614979" y="763128"/>
                  </a:lnTo>
                  <a:lnTo>
                    <a:pt x="1564371" y="766894"/>
                  </a:lnTo>
                  <a:lnTo>
                    <a:pt x="1513842" y="771649"/>
                  </a:lnTo>
                  <a:lnTo>
                    <a:pt x="1463397" y="777421"/>
                  </a:lnTo>
                  <a:lnTo>
                    <a:pt x="1413040" y="784239"/>
                  </a:lnTo>
                  <a:lnTo>
                    <a:pt x="1362776" y="792130"/>
                  </a:lnTo>
                  <a:lnTo>
                    <a:pt x="1312609" y="801124"/>
                  </a:lnTo>
                  <a:lnTo>
                    <a:pt x="1265974" y="811696"/>
                  </a:lnTo>
                  <a:lnTo>
                    <a:pt x="1219276" y="824665"/>
                  </a:lnTo>
                  <a:lnTo>
                    <a:pt x="1171741" y="838863"/>
                  </a:lnTo>
                  <a:lnTo>
                    <a:pt x="1122597" y="853122"/>
                  </a:lnTo>
                  <a:close/>
                </a:path>
              </a:pathLst>
            </a:custGeom>
            <a:solidFill>
              <a:srgbClr val="1223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08564" y="2037872"/>
              <a:ext cx="9686924" cy="703897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163377" y="3618429"/>
              <a:ext cx="379265" cy="26546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837889" y="3533010"/>
              <a:ext cx="379265" cy="26546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183439" y="2633356"/>
              <a:ext cx="379265" cy="26546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819324" y="2633356"/>
              <a:ext cx="379265" cy="26546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788748" y="4094944"/>
              <a:ext cx="379265" cy="26546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329262" y="5091484"/>
              <a:ext cx="379265" cy="26546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3621978" y="6744153"/>
              <a:ext cx="379265" cy="265469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6024524" y="7943798"/>
              <a:ext cx="379265" cy="265469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1016000" y="191922"/>
            <a:ext cx="15737205" cy="3930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400" spc="-505" dirty="0">
                <a:latin typeface="Lucida Sans Unicode"/>
                <a:cs typeface="Lucida Sans Unicode"/>
              </a:rPr>
              <a:t>1.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Provide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-55" dirty="0">
                <a:latin typeface="Lucida Sans Unicode"/>
                <a:cs typeface="Lucida Sans Unicode"/>
              </a:rPr>
              <a:t>list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of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55" dirty="0">
                <a:latin typeface="Lucida Sans Unicode"/>
                <a:cs typeface="Lucida Sans Unicode"/>
              </a:rPr>
              <a:t>markets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60" dirty="0">
                <a:latin typeface="Lucida Sans Unicode"/>
                <a:cs typeface="Lucida Sans Unicode"/>
              </a:rPr>
              <a:t>which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75" dirty="0">
                <a:latin typeface="Lucida Sans Unicode"/>
                <a:cs typeface="Lucida Sans Unicode"/>
              </a:rPr>
              <a:t>customer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70" dirty="0">
                <a:latin typeface="Lucida Sans Unicode"/>
                <a:cs typeface="Lucida Sans Unicode"/>
              </a:rPr>
              <a:t>"Atliq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-25" dirty="0">
                <a:latin typeface="Lucida Sans Unicode"/>
                <a:cs typeface="Lucida Sans Unicode"/>
              </a:rPr>
              <a:t>Exclusive"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80" dirty="0">
                <a:latin typeface="Lucida Sans Unicode"/>
                <a:cs typeface="Lucida Sans Unicode"/>
              </a:rPr>
              <a:t>operates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spc="-30" dirty="0">
                <a:latin typeface="Lucida Sans Unicode"/>
                <a:cs typeface="Lucida Sans Unicode"/>
              </a:rPr>
              <a:t>its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business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8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APAC</a:t>
            </a:r>
            <a:r>
              <a:rPr sz="2400" spc="-75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region.</a:t>
            </a:r>
            <a:endParaRPr sz="2400">
              <a:latin typeface="Lucida Sans Unicode"/>
              <a:cs typeface="Lucida Sans Unicode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16712565" y="165604"/>
            <a:ext cx="702945" cy="730250"/>
            <a:chOff x="16712565" y="165604"/>
            <a:chExt cx="702945" cy="730250"/>
          </a:xfrm>
        </p:grpSpPr>
        <p:sp>
          <p:nvSpPr>
            <p:cNvPr id="16" name="object 16"/>
            <p:cNvSpPr/>
            <p:nvPr/>
          </p:nvSpPr>
          <p:spPr>
            <a:xfrm>
              <a:off x="16890880" y="176373"/>
              <a:ext cx="513715" cy="527685"/>
            </a:xfrm>
            <a:custGeom>
              <a:avLst/>
              <a:gdLst/>
              <a:ahLst/>
              <a:cxnLst/>
              <a:rect l="l" t="t" r="r" b="b"/>
              <a:pathLst>
                <a:path w="513715" h="527685">
                  <a:moveTo>
                    <a:pt x="311180" y="525278"/>
                  </a:moveTo>
                  <a:lnTo>
                    <a:pt x="243127" y="522459"/>
                  </a:lnTo>
                  <a:lnTo>
                    <a:pt x="205642" y="511414"/>
                  </a:lnTo>
                  <a:lnTo>
                    <a:pt x="167732" y="493979"/>
                  </a:lnTo>
                  <a:lnTo>
                    <a:pt x="130809" y="470176"/>
                  </a:lnTo>
                  <a:lnTo>
                    <a:pt x="96286" y="440030"/>
                  </a:lnTo>
                  <a:lnTo>
                    <a:pt x="49984" y="383256"/>
                  </a:lnTo>
                  <a:lnTo>
                    <a:pt x="16647" y="318061"/>
                  </a:lnTo>
                  <a:lnTo>
                    <a:pt x="0" y="250440"/>
                  </a:lnTo>
                  <a:lnTo>
                    <a:pt x="3993" y="217379"/>
                  </a:lnTo>
                  <a:lnTo>
                    <a:pt x="18592" y="190278"/>
                  </a:lnTo>
                  <a:lnTo>
                    <a:pt x="45592" y="173228"/>
                  </a:lnTo>
                  <a:lnTo>
                    <a:pt x="86790" y="170326"/>
                  </a:lnTo>
                  <a:lnTo>
                    <a:pt x="143980" y="185663"/>
                  </a:lnTo>
                  <a:lnTo>
                    <a:pt x="150345" y="194489"/>
                  </a:lnTo>
                  <a:lnTo>
                    <a:pt x="272576" y="114704"/>
                  </a:lnTo>
                  <a:lnTo>
                    <a:pt x="261276" y="84863"/>
                  </a:lnTo>
                  <a:lnTo>
                    <a:pt x="257269" y="55338"/>
                  </a:lnTo>
                  <a:lnTo>
                    <a:pt x="261413" y="29220"/>
                  </a:lnTo>
                  <a:lnTo>
                    <a:pt x="274568" y="9600"/>
                  </a:lnTo>
                  <a:lnTo>
                    <a:pt x="294253" y="0"/>
                  </a:lnTo>
                  <a:lnTo>
                    <a:pt x="320938" y="6"/>
                  </a:lnTo>
                  <a:lnTo>
                    <a:pt x="394142" y="37187"/>
                  </a:lnTo>
                  <a:lnTo>
                    <a:pt x="440081" y="78537"/>
                  </a:lnTo>
                  <a:lnTo>
                    <a:pt x="491857" y="137842"/>
                  </a:lnTo>
                  <a:lnTo>
                    <a:pt x="513346" y="191924"/>
                  </a:lnTo>
                  <a:lnTo>
                    <a:pt x="513583" y="229691"/>
                  </a:lnTo>
                  <a:lnTo>
                    <a:pt x="497104" y="252996"/>
                  </a:lnTo>
                  <a:lnTo>
                    <a:pt x="468444" y="263694"/>
                  </a:lnTo>
                  <a:lnTo>
                    <a:pt x="432136" y="263637"/>
                  </a:lnTo>
                  <a:lnTo>
                    <a:pt x="392717" y="254679"/>
                  </a:lnTo>
                  <a:lnTo>
                    <a:pt x="348282" y="362173"/>
                  </a:lnTo>
                  <a:lnTo>
                    <a:pt x="358363" y="377848"/>
                  </a:lnTo>
                  <a:lnTo>
                    <a:pt x="375085" y="418798"/>
                  </a:lnTo>
                  <a:lnTo>
                    <a:pt x="380090" y="453164"/>
                  </a:lnTo>
                  <a:lnTo>
                    <a:pt x="374790" y="480972"/>
                  </a:lnTo>
                  <a:lnTo>
                    <a:pt x="360598" y="502244"/>
                  </a:lnTo>
                  <a:lnTo>
                    <a:pt x="338924" y="517004"/>
                  </a:lnTo>
                  <a:lnTo>
                    <a:pt x="311180" y="525278"/>
                  </a:lnTo>
                  <a:close/>
                </a:path>
              </a:pathLst>
            </a:custGeom>
            <a:solidFill>
              <a:srgbClr val="DE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6738605" y="586206"/>
              <a:ext cx="285115" cy="280670"/>
            </a:xfrm>
            <a:custGeom>
              <a:avLst/>
              <a:gdLst/>
              <a:ahLst/>
              <a:cxnLst/>
              <a:rect l="l" t="t" r="r" b="b"/>
              <a:pathLst>
                <a:path w="285115" h="280669">
                  <a:moveTo>
                    <a:pt x="0" y="280045"/>
                  </a:moveTo>
                  <a:lnTo>
                    <a:pt x="220228" y="0"/>
                  </a:lnTo>
                  <a:lnTo>
                    <a:pt x="284615" y="60011"/>
                  </a:lnTo>
                  <a:lnTo>
                    <a:pt x="0" y="280045"/>
                  </a:lnTo>
                  <a:close/>
                </a:path>
              </a:pathLst>
            </a:custGeom>
            <a:solidFill>
              <a:srgbClr val="FFFB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" name="object 1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7207905" y="415115"/>
              <a:ext cx="87615" cy="181385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16712566" y="165607"/>
              <a:ext cx="702945" cy="730250"/>
            </a:xfrm>
            <a:custGeom>
              <a:avLst/>
              <a:gdLst/>
              <a:ahLst/>
              <a:cxnLst/>
              <a:rect l="l" t="t" r="r" b="b"/>
              <a:pathLst>
                <a:path w="702944" h="730250">
                  <a:moveTo>
                    <a:pt x="702640" y="229196"/>
                  </a:moveTo>
                  <a:lnTo>
                    <a:pt x="699490" y="194157"/>
                  </a:lnTo>
                  <a:lnTo>
                    <a:pt x="685812" y="159727"/>
                  </a:lnTo>
                  <a:lnTo>
                    <a:pt x="681774" y="152971"/>
                  </a:lnTo>
                  <a:lnTo>
                    <a:pt x="681774" y="201828"/>
                  </a:lnTo>
                  <a:lnTo>
                    <a:pt x="680669" y="239191"/>
                  </a:lnTo>
                  <a:lnTo>
                    <a:pt x="656755" y="264248"/>
                  </a:lnTo>
                  <a:lnTo>
                    <a:pt x="623811" y="267246"/>
                  </a:lnTo>
                  <a:lnTo>
                    <a:pt x="589178" y="256311"/>
                  </a:lnTo>
                  <a:lnTo>
                    <a:pt x="533996" y="217119"/>
                  </a:lnTo>
                  <a:lnTo>
                    <a:pt x="503021" y="183832"/>
                  </a:lnTo>
                  <a:lnTo>
                    <a:pt x="473392" y="144170"/>
                  </a:lnTo>
                  <a:lnTo>
                    <a:pt x="451307" y="102616"/>
                  </a:lnTo>
                  <a:lnTo>
                    <a:pt x="442925" y="63652"/>
                  </a:lnTo>
                  <a:lnTo>
                    <a:pt x="454444" y="31737"/>
                  </a:lnTo>
                  <a:lnTo>
                    <a:pt x="482879" y="19519"/>
                  </a:lnTo>
                  <a:lnTo>
                    <a:pt x="512229" y="21894"/>
                  </a:lnTo>
                  <a:lnTo>
                    <a:pt x="567677" y="51485"/>
                  </a:lnTo>
                  <a:lnTo>
                    <a:pt x="597077" y="77076"/>
                  </a:lnTo>
                  <a:lnTo>
                    <a:pt x="631532" y="114706"/>
                  </a:lnTo>
                  <a:lnTo>
                    <a:pt x="662584" y="158318"/>
                  </a:lnTo>
                  <a:lnTo>
                    <a:pt x="681774" y="201828"/>
                  </a:lnTo>
                  <a:lnTo>
                    <a:pt x="681774" y="152971"/>
                  </a:lnTo>
                  <a:lnTo>
                    <a:pt x="632866" y="82994"/>
                  </a:lnTo>
                  <a:lnTo>
                    <a:pt x="597509" y="47993"/>
                  </a:lnTo>
                  <a:lnTo>
                    <a:pt x="558863" y="20053"/>
                  </a:lnTo>
                  <a:lnTo>
                    <a:pt x="527138" y="6400"/>
                  </a:lnTo>
                  <a:lnTo>
                    <a:pt x="518883" y="2844"/>
                  </a:lnTo>
                  <a:lnTo>
                    <a:pt x="479539" y="0"/>
                  </a:lnTo>
                  <a:lnTo>
                    <a:pt x="442785" y="15151"/>
                  </a:lnTo>
                  <a:lnTo>
                    <a:pt x="440931" y="16484"/>
                  </a:lnTo>
                  <a:lnTo>
                    <a:pt x="440182" y="17157"/>
                  </a:lnTo>
                  <a:lnTo>
                    <a:pt x="439547" y="17932"/>
                  </a:lnTo>
                  <a:lnTo>
                    <a:pt x="439026" y="18808"/>
                  </a:lnTo>
                  <a:lnTo>
                    <a:pt x="425018" y="50546"/>
                  </a:lnTo>
                  <a:lnTo>
                    <a:pt x="426288" y="87769"/>
                  </a:lnTo>
                  <a:lnTo>
                    <a:pt x="439089" y="124929"/>
                  </a:lnTo>
                  <a:lnTo>
                    <a:pt x="352056" y="177927"/>
                  </a:lnTo>
                  <a:lnTo>
                    <a:pt x="328993" y="192532"/>
                  </a:lnTo>
                  <a:lnTo>
                    <a:pt x="290360" y="173951"/>
                  </a:lnTo>
                  <a:lnTo>
                    <a:pt x="244182" y="168529"/>
                  </a:lnTo>
                  <a:lnTo>
                    <a:pt x="202057" y="181051"/>
                  </a:lnTo>
                  <a:lnTo>
                    <a:pt x="171945" y="214642"/>
                  </a:lnTo>
                  <a:lnTo>
                    <a:pt x="164782" y="254190"/>
                  </a:lnTo>
                  <a:lnTo>
                    <a:pt x="173304" y="300545"/>
                  </a:lnTo>
                  <a:lnTo>
                    <a:pt x="193090" y="349275"/>
                  </a:lnTo>
                  <a:lnTo>
                    <a:pt x="219748" y="395986"/>
                  </a:lnTo>
                  <a:lnTo>
                    <a:pt x="238455" y="421855"/>
                  </a:lnTo>
                  <a:lnTo>
                    <a:pt x="237947" y="422148"/>
                  </a:lnTo>
                  <a:lnTo>
                    <a:pt x="236283" y="424383"/>
                  </a:lnTo>
                  <a:lnTo>
                    <a:pt x="216979" y="448030"/>
                  </a:lnTo>
                  <a:lnTo>
                    <a:pt x="143510" y="535508"/>
                  </a:lnTo>
                  <a:lnTo>
                    <a:pt x="99872" y="587984"/>
                  </a:lnTo>
                  <a:lnTo>
                    <a:pt x="58661" y="638746"/>
                  </a:lnTo>
                  <a:lnTo>
                    <a:pt x="25133" y="682104"/>
                  </a:lnTo>
                  <a:lnTo>
                    <a:pt x="4584" y="712381"/>
                  </a:lnTo>
                  <a:lnTo>
                    <a:pt x="4102" y="712787"/>
                  </a:lnTo>
                  <a:lnTo>
                    <a:pt x="1460" y="717524"/>
                  </a:lnTo>
                  <a:lnTo>
                    <a:pt x="0" y="720940"/>
                  </a:lnTo>
                  <a:lnTo>
                    <a:pt x="469" y="722553"/>
                  </a:lnTo>
                  <a:lnTo>
                    <a:pt x="9639" y="730224"/>
                  </a:lnTo>
                  <a:lnTo>
                    <a:pt x="25438" y="722630"/>
                  </a:lnTo>
                  <a:lnTo>
                    <a:pt x="41592" y="709320"/>
                  </a:lnTo>
                  <a:lnTo>
                    <a:pt x="51828" y="699871"/>
                  </a:lnTo>
                  <a:lnTo>
                    <a:pt x="126314" y="638848"/>
                  </a:lnTo>
                  <a:lnTo>
                    <a:pt x="308013" y="490359"/>
                  </a:lnTo>
                  <a:lnTo>
                    <a:pt x="345948" y="512876"/>
                  </a:lnTo>
                  <a:lnTo>
                    <a:pt x="389394" y="532041"/>
                  </a:lnTo>
                  <a:lnTo>
                    <a:pt x="434517" y="544550"/>
                  </a:lnTo>
                  <a:lnTo>
                    <a:pt x="478294" y="547662"/>
                  </a:lnTo>
                  <a:lnTo>
                    <a:pt x="517715" y="538632"/>
                  </a:lnTo>
                  <a:lnTo>
                    <a:pt x="549770" y="514667"/>
                  </a:lnTo>
                  <a:lnTo>
                    <a:pt x="566585" y="478866"/>
                  </a:lnTo>
                  <a:lnTo>
                    <a:pt x="565848" y="438873"/>
                  </a:lnTo>
                  <a:lnTo>
                    <a:pt x="552081" y="399948"/>
                  </a:lnTo>
                  <a:lnTo>
                    <a:pt x="529767" y="367334"/>
                  </a:lnTo>
                  <a:lnTo>
                    <a:pt x="527558" y="365645"/>
                  </a:lnTo>
                  <a:lnTo>
                    <a:pt x="525068" y="365010"/>
                  </a:lnTo>
                  <a:lnTo>
                    <a:pt x="519544" y="365823"/>
                  </a:lnTo>
                  <a:lnTo>
                    <a:pt x="517893" y="383692"/>
                  </a:lnTo>
                  <a:lnTo>
                    <a:pt x="522617" y="388861"/>
                  </a:lnTo>
                  <a:lnTo>
                    <a:pt x="526783" y="394398"/>
                  </a:lnTo>
                  <a:lnTo>
                    <a:pt x="530390" y="400316"/>
                  </a:lnTo>
                  <a:lnTo>
                    <a:pt x="533450" y="406590"/>
                  </a:lnTo>
                  <a:lnTo>
                    <a:pt x="547890" y="455028"/>
                  </a:lnTo>
                  <a:lnTo>
                    <a:pt x="540486" y="491693"/>
                  </a:lnTo>
                  <a:lnTo>
                    <a:pt x="515289" y="515721"/>
                  </a:lnTo>
                  <a:lnTo>
                    <a:pt x="476338" y="526288"/>
                  </a:lnTo>
                  <a:lnTo>
                    <a:pt x="427672" y="522528"/>
                  </a:lnTo>
                  <a:lnTo>
                    <a:pt x="378409" y="507187"/>
                  </a:lnTo>
                  <a:lnTo>
                    <a:pt x="333540" y="483844"/>
                  </a:lnTo>
                  <a:lnTo>
                    <a:pt x="293471" y="453478"/>
                  </a:lnTo>
                  <a:lnTo>
                    <a:pt x="291426" y="451345"/>
                  </a:lnTo>
                  <a:lnTo>
                    <a:pt x="291426" y="477621"/>
                  </a:lnTo>
                  <a:lnTo>
                    <a:pt x="182346" y="566597"/>
                  </a:lnTo>
                  <a:lnTo>
                    <a:pt x="64681" y="662914"/>
                  </a:lnTo>
                  <a:lnTo>
                    <a:pt x="95288" y="625005"/>
                  </a:lnTo>
                  <a:lnTo>
                    <a:pt x="126885" y="587387"/>
                  </a:lnTo>
                  <a:lnTo>
                    <a:pt x="158953" y="549910"/>
                  </a:lnTo>
                  <a:lnTo>
                    <a:pt x="190919" y="512432"/>
                  </a:lnTo>
                  <a:lnTo>
                    <a:pt x="222237" y="474789"/>
                  </a:lnTo>
                  <a:lnTo>
                    <a:pt x="251002" y="438543"/>
                  </a:lnTo>
                  <a:lnTo>
                    <a:pt x="276072" y="465670"/>
                  </a:lnTo>
                  <a:lnTo>
                    <a:pt x="291426" y="477621"/>
                  </a:lnTo>
                  <a:lnTo>
                    <a:pt x="291426" y="451345"/>
                  </a:lnTo>
                  <a:lnTo>
                    <a:pt x="258597" y="417017"/>
                  </a:lnTo>
                  <a:lnTo>
                    <a:pt x="229298" y="375412"/>
                  </a:lnTo>
                  <a:lnTo>
                    <a:pt x="205968" y="329615"/>
                  </a:lnTo>
                  <a:lnTo>
                    <a:pt x="189014" y="280581"/>
                  </a:lnTo>
                  <a:lnTo>
                    <a:pt x="187134" y="233730"/>
                  </a:lnTo>
                  <a:lnTo>
                    <a:pt x="206565" y="203403"/>
                  </a:lnTo>
                  <a:lnTo>
                    <a:pt x="240030" y="189433"/>
                  </a:lnTo>
                  <a:lnTo>
                    <a:pt x="280263" y="191693"/>
                  </a:lnTo>
                  <a:lnTo>
                    <a:pt x="309219" y="205041"/>
                  </a:lnTo>
                  <a:lnTo>
                    <a:pt x="298246" y="211988"/>
                  </a:lnTo>
                  <a:lnTo>
                    <a:pt x="272757" y="231343"/>
                  </a:lnTo>
                  <a:lnTo>
                    <a:pt x="278663" y="298716"/>
                  </a:lnTo>
                  <a:lnTo>
                    <a:pt x="299402" y="336245"/>
                  </a:lnTo>
                  <a:lnTo>
                    <a:pt x="328612" y="372376"/>
                  </a:lnTo>
                  <a:lnTo>
                    <a:pt x="363740" y="404126"/>
                  </a:lnTo>
                  <a:lnTo>
                    <a:pt x="402247" y="428523"/>
                  </a:lnTo>
                  <a:lnTo>
                    <a:pt x="441604" y="442582"/>
                  </a:lnTo>
                  <a:lnTo>
                    <a:pt x="479247" y="443344"/>
                  </a:lnTo>
                  <a:lnTo>
                    <a:pt x="512635" y="427812"/>
                  </a:lnTo>
                  <a:lnTo>
                    <a:pt x="514654" y="425843"/>
                  </a:lnTo>
                  <a:lnTo>
                    <a:pt x="515696" y="423456"/>
                  </a:lnTo>
                  <a:lnTo>
                    <a:pt x="515835" y="417855"/>
                  </a:lnTo>
                  <a:lnTo>
                    <a:pt x="514921" y="415417"/>
                  </a:lnTo>
                  <a:lnTo>
                    <a:pt x="498779" y="412838"/>
                  </a:lnTo>
                  <a:lnTo>
                    <a:pt x="469544" y="424395"/>
                  </a:lnTo>
                  <a:lnTo>
                    <a:pt x="397967" y="402780"/>
                  </a:lnTo>
                  <a:lnTo>
                    <a:pt x="361962" y="376212"/>
                  </a:lnTo>
                  <a:lnTo>
                    <a:pt x="330060" y="343547"/>
                  </a:lnTo>
                  <a:lnTo>
                    <a:pt x="305422" y="308063"/>
                  </a:lnTo>
                  <a:lnTo>
                    <a:pt x="290664" y="241909"/>
                  </a:lnTo>
                  <a:lnTo>
                    <a:pt x="331635" y="215265"/>
                  </a:lnTo>
                  <a:lnTo>
                    <a:pt x="373024" y="189560"/>
                  </a:lnTo>
                  <a:lnTo>
                    <a:pt x="414578" y="164147"/>
                  </a:lnTo>
                  <a:lnTo>
                    <a:pt x="448830" y="142798"/>
                  </a:lnTo>
                  <a:lnTo>
                    <a:pt x="494995" y="207010"/>
                  </a:lnTo>
                  <a:lnTo>
                    <a:pt x="530669" y="240804"/>
                  </a:lnTo>
                  <a:lnTo>
                    <a:pt x="568286" y="267411"/>
                  </a:lnTo>
                  <a:lnTo>
                    <a:pt x="605193" y="284289"/>
                  </a:lnTo>
                  <a:lnTo>
                    <a:pt x="638708" y="288874"/>
                  </a:lnTo>
                  <a:lnTo>
                    <a:pt x="671245" y="279374"/>
                  </a:lnTo>
                  <a:lnTo>
                    <a:pt x="692899" y="258546"/>
                  </a:lnTo>
                  <a:lnTo>
                    <a:pt x="694740" y="252984"/>
                  </a:lnTo>
                  <a:lnTo>
                    <a:pt x="702640" y="22919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64794" y="1601042"/>
            <a:ext cx="6496049" cy="70865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38131" y="3609879"/>
            <a:ext cx="8848724" cy="1533524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10433202" y="2754637"/>
            <a:ext cx="1880235" cy="770255"/>
          </a:xfrm>
          <a:custGeom>
            <a:avLst/>
            <a:gdLst/>
            <a:ahLst/>
            <a:cxnLst/>
            <a:rect l="l" t="t" r="r" b="b"/>
            <a:pathLst>
              <a:path w="1880234" h="770254">
                <a:moveTo>
                  <a:pt x="989677" y="749370"/>
                </a:moveTo>
                <a:lnTo>
                  <a:pt x="986257" y="735971"/>
                </a:lnTo>
                <a:lnTo>
                  <a:pt x="987709" y="721773"/>
                </a:lnTo>
                <a:lnTo>
                  <a:pt x="992394" y="707424"/>
                </a:lnTo>
                <a:lnTo>
                  <a:pt x="1020283" y="652845"/>
                </a:lnTo>
                <a:lnTo>
                  <a:pt x="1044796" y="615088"/>
                </a:lnTo>
                <a:lnTo>
                  <a:pt x="1073099" y="581285"/>
                </a:lnTo>
                <a:lnTo>
                  <a:pt x="1106079" y="552419"/>
                </a:lnTo>
                <a:lnTo>
                  <a:pt x="1144624" y="529471"/>
                </a:lnTo>
                <a:lnTo>
                  <a:pt x="1189620" y="513426"/>
                </a:lnTo>
                <a:lnTo>
                  <a:pt x="1292666" y="487323"/>
                </a:lnTo>
                <a:lnTo>
                  <a:pt x="1342548" y="475483"/>
                </a:lnTo>
                <a:lnTo>
                  <a:pt x="1393934" y="466290"/>
                </a:lnTo>
                <a:lnTo>
                  <a:pt x="1370355" y="449286"/>
                </a:lnTo>
                <a:lnTo>
                  <a:pt x="1303708" y="418426"/>
                </a:lnTo>
                <a:lnTo>
                  <a:pt x="1262229" y="404760"/>
                </a:lnTo>
                <a:lnTo>
                  <a:pt x="1216371" y="392398"/>
                </a:lnTo>
                <a:lnTo>
                  <a:pt x="1166928" y="381433"/>
                </a:lnTo>
                <a:lnTo>
                  <a:pt x="1114694" y="371962"/>
                </a:lnTo>
                <a:lnTo>
                  <a:pt x="1060463" y="364078"/>
                </a:lnTo>
                <a:lnTo>
                  <a:pt x="1005029" y="357878"/>
                </a:lnTo>
                <a:lnTo>
                  <a:pt x="949185" y="353455"/>
                </a:lnTo>
                <a:lnTo>
                  <a:pt x="893727" y="350906"/>
                </a:lnTo>
                <a:lnTo>
                  <a:pt x="839447" y="350325"/>
                </a:lnTo>
                <a:lnTo>
                  <a:pt x="787140" y="351806"/>
                </a:lnTo>
                <a:lnTo>
                  <a:pt x="737600" y="355446"/>
                </a:lnTo>
                <a:lnTo>
                  <a:pt x="691620" y="361339"/>
                </a:lnTo>
                <a:lnTo>
                  <a:pt x="649995" y="369580"/>
                </a:lnTo>
                <a:lnTo>
                  <a:pt x="599801" y="382845"/>
                </a:lnTo>
                <a:lnTo>
                  <a:pt x="550872" y="398136"/>
                </a:lnTo>
                <a:lnTo>
                  <a:pt x="503199" y="415426"/>
                </a:lnTo>
                <a:lnTo>
                  <a:pt x="456771" y="434692"/>
                </a:lnTo>
                <a:lnTo>
                  <a:pt x="411578" y="455907"/>
                </a:lnTo>
                <a:lnTo>
                  <a:pt x="367609" y="479047"/>
                </a:lnTo>
                <a:lnTo>
                  <a:pt x="324855" y="504086"/>
                </a:lnTo>
                <a:lnTo>
                  <a:pt x="283306" y="531000"/>
                </a:lnTo>
                <a:lnTo>
                  <a:pt x="242949" y="559762"/>
                </a:lnTo>
                <a:lnTo>
                  <a:pt x="203777" y="590349"/>
                </a:lnTo>
                <a:lnTo>
                  <a:pt x="165777" y="622735"/>
                </a:lnTo>
                <a:lnTo>
                  <a:pt x="128941" y="656894"/>
                </a:lnTo>
                <a:lnTo>
                  <a:pt x="93257" y="692803"/>
                </a:lnTo>
                <a:lnTo>
                  <a:pt x="58715" y="730434"/>
                </a:lnTo>
                <a:lnTo>
                  <a:pt x="25305" y="769764"/>
                </a:lnTo>
                <a:lnTo>
                  <a:pt x="7960" y="756073"/>
                </a:lnTo>
                <a:lnTo>
                  <a:pt x="555" y="740375"/>
                </a:lnTo>
                <a:lnTo>
                  <a:pt x="0" y="723449"/>
                </a:lnTo>
                <a:lnTo>
                  <a:pt x="3199" y="706073"/>
                </a:lnTo>
                <a:lnTo>
                  <a:pt x="16322" y="659056"/>
                </a:lnTo>
                <a:lnTo>
                  <a:pt x="34158" y="614241"/>
                </a:lnTo>
                <a:lnTo>
                  <a:pt x="57338" y="571929"/>
                </a:lnTo>
                <a:lnTo>
                  <a:pt x="86493" y="532425"/>
                </a:lnTo>
                <a:lnTo>
                  <a:pt x="121573" y="493099"/>
                </a:lnTo>
                <a:lnTo>
                  <a:pt x="158030" y="455730"/>
                </a:lnTo>
                <a:lnTo>
                  <a:pt x="195834" y="420291"/>
                </a:lnTo>
                <a:lnTo>
                  <a:pt x="234959" y="386754"/>
                </a:lnTo>
                <a:lnTo>
                  <a:pt x="275373" y="355090"/>
                </a:lnTo>
                <a:lnTo>
                  <a:pt x="317049" y="325272"/>
                </a:lnTo>
                <a:lnTo>
                  <a:pt x="359957" y="297271"/>
                </a:lnTo>
                <a:lnTo>
                  <a:pt x="404069" y="271060"/>
                </a:lnTo>
                <a:lnTo>
                  <a:pt x="449355" y="246609"/>
                </a:lnTo>
                <a:lnTo>
                  <a:pt x="495787" y="223892"/>
                </a:lnTo>
                <a:lnTo>
                  <a:pt x="543337" y="202880"/>
                </a:lnTo>
                <a:lnTo>
                  <a:pt x="591974" y="183545"/>
                </a:lnTo>
                <a:lnTo>
                  <a:pt x="638584" y="167189"/>
                </a:lnTo>
                <a:lnTo>
                  <a:pt x="685340" y="153181"/>
                </a:lnTo>
                <a:lnTo>
                  <a:pt x="732234" y="141545"/>
                </a:lnTo>
                <a:lnTo>
                  <a:pt x="779257" y="132306"/>
                </a:lnTo>
                <a:lnTo>
                  <a:pt x="826401" y="125489"/>
                </a:lnTo>
                <a:lnTo>
                  <a:pt x="873657" y="121116"/>
                </a:lnTo>
                <a:lnTo>
                  <a:pt x="921016" y="119213"/>
                </a:lnTo>
                <a:lnTo>
                  <a:pt x="968471" y="119804"/>
                </a:lnTo>
                <a:lnTo>
                  <a:pt x="1016011" y="122912"/>
                </a:lnTo>
                <a:lnTo>
                  <a:pt x="1063630" y="128563"/>
                </a:lnTo>
                <a:lnTo>
                  <a:pt x="1111318" y="136780"/>
                </a:lnTo>
                <a:lnTo>
                  <a:pt x="1159066" y="147587"/>
                </a:lnTo>
                <a:lnTo>
                  <a:pt x="1206866" y="161009"/>
                </a:lnTo>
                <a:lnTo>
                  <a:pt x="1255508" y="176466"/>
                </a:lnTo>
                <a:lnTo>
                  <a:pt x="1304050" y="192632"/>
                </a:lnTo>
                <a:lnTo>
                  <a:pt x="1500364" y="260743"/>
                </a:lnTo>
                <a:lnTo>
                  <a:pt x="1489128" y="234980"/>
                </a:lnTo>
                <a:lnTo>
                  <a:pt x="1484429" y="225924"/>
                </a:lnTo>
                <a:lnTo>
                  <a:pt x="1459219" y="174693"/>
                </a:lnTo>
                <a:lnTo>
                  <a:pt x="1452357" y="135504"/>
                </a:lnTo>
                <a:lnTo>
                  <a:pt x="1464785" y="97621"/>
                </a:lnTo>
                <a:lnTo>
                  <a:pt x="1497447" y="50305"/>
                </a:lnTo>
                <a:lnTo>
                  <a:pt x="1507592" y="38177"/>
                </a:lnTo>
                <a:lnTo>
                  <a:pt x="1518811" y="26231"/>
                </a:lnTo>
                <a:lnTo>
                  <a:pt x="1544272" y="0"/>
                </a:lnTo>
                <a:lnTo>
                  <a:pt x="1568446" y="30762"/>
                </a:lnTo>
                <a:lnTo>
                  <a:pt x="1731779" y="254969"/>
                </a:lnTo>
                <a:lnTo>
                  <a:pt x="1795133" y="340544"/>
                </a:lnTo>
                <a:lnTo>
                  <a:pt x="1827231" y="383016"/>
                </a:lnTo>
                <a:lnTo>
                  <a:pt x="1859700" y="425210"/>
                </a:lnTo>
                <a:lnTo>
                  <a:pt x="1873382" y="447355"/>
                </a:lnTo>
                <a:lnTo>
                  <a:pt x="1879621" y="468409"/>
                </a:lnTo>
                <a:lnTo>
                  <a:pt x="1879508" y="489210"/>
                </a:lnTo>
                <a:lnTo>
                  <a:pt x="1874129" y="510596"/>
                </a:lnTo>
                <a:lnTo>
                  <a:pt x="1854808" y="552315"/>
                </a:lnTo>
                <a:lnTo>
                  <a:pt x="1829057" y="589664"/>
                </a:lnTo>
                <a:lnTo>
                  <a:pt x="1798700" y="623429"/>
                </a:lnTo>
                <a:lnTo>
                  <a:pt x="1765561" y="654398"/>
                </a:lnTo>
                <a:lnTo>
                  <a:pt x="1712275" y="667352"/>
                </a:lnTo>
                <a:lnTo>
                  <a:pt x="1692764" y="667015"/>
                </a:lnTo>
                <a:lnTo>
                  <a:pt x="1643720" y="665571"/>
                </a:lnTo>
                <a:lnTo>
                  <a:pt x="1594734" y="664984"/>
                </a:lnTo>
                <a:lnTo>
                  <a:pt x="1545809" y="665287"/>
                </a:lnTo>
                <a:lnTo>
                  <a:pt x="1496950" y="666512"/>
                </a:lnTo>
                <a:lnTo>
                  <a:pt x="1448163" y="668692"/>
                </a:lnTo>
                <a:lnTo>
                  <a:pt x="1399452" y="671859"/>
                </a:lnTo>
                <a:lnTo>
                  <a:pt x="1350822" y="676045"/>
                </a:lnTo>
                <a:lnTo>
                  <a:pt x="1302278" y="681284"/>
                </a:lnTo>
                <a:lnTo>
                  <a:pt x="1253825" y="687606"/>
                </a:lnTo>
                <a:lnTo>
                  <a:pt x="1205468" y="695046"/>
                </a:lnTo>
                <a:lnTo>
                  <a:pt x="1157212" y="703635"/>
                </a:lnTo>
                <a:lnTo>
                  <a:pt x="1116094" y="712937"/>
                </a:lnTo>
                <a:lnTo>
                  <a:pt x="1074920" y="724343"/>
                </a:lnTo>
                <a:lnTo>
                  <a:pt x="1033008" y="736829"/>
                </a:lnTo>
                <a:lnTo>
                  <a:pt x="989677" y="749370"/>
                </a:lnTo>
                <a:close/>
              </a:path>
            </a:pathLst>
          </a:custGeom>
          <a:solidFill>
            <a:srgbClr val="1223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75869" y="263525"/>
            <a:ext cx="16371569" cy="1477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865"/>
              </a:lnSpc>
              <a:spcBef>
                <a:spcPts val="100"/>
              </a:spcBef>
            </a:pPr>
            <a:r>
              <a:rPr sz="2400" spc="-204" dirty="0">
                <a:latin typeface="Lucida Sans Unicode"/>
                <a:cs typeface="Lucida Sans Unicode"/>
              </a:rPr>
              <a:t>2.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spc="145" dirty="0">
                <a:latin typeface="Lucida Sans Unicode"/>
                <a:cs typeface="Lucida Sans Unicode"/>
              </a:rPr>
              <a:t>What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-20" dirty="0">
                <a:latin typeface="Lucida Sans Unicode"/>
                <a:cs typeface="Lucida Sans Unicode"/>
              </a:rPr>
              <a:t>is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spc="50" dirty="0">
                <a:latin typeface="Lucida Sans Unicode"/>
                <a:cs typeface="Lucida Sans Unicode"/>
              </a:rPr>
              <a:t>the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spc="105" dirty="0">
                <a:latin typeface="Lucida Sans Unicode"/>
                <a:cs typeface="Lucida Sans Unicode"/>
              </a:rPr>
              <a:t>percentage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of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unique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55" dirty="0">
                <a:latin typeface="Lucida Sans Unicode"/>
                <a:cs typeface="Lucida Sans Unicode"/>
              </a:rPr>
              <a:t>product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spc="80" dirty="0">
                <a:latin typeface="Lucida Sans Unicode"/>
                <a:cs typeface="Lucida Sans Unicode"/>
              </a:rPr>
              <a:t>increase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in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spc="-265" dirty="0">
                <a:latin typeface="Lucida Sans Unicode"/>
                <a:cs typeface="Lucida Sans Unicode"/>
              </a:rPr>
              <a:t>2021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-40" dirty="0">
                <a:latin typeface="Lucida Sans Unicode"/>
                <a:cs typeface="Lucida Sans Unicode"/>
              </a:rPr>
              <a:t>vs.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2020?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The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final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dirty="0">
                <a:latin typeface="Lucida Sans Unicode"/>
                <a:cs typeface="Lucida Sans Unicode"/>
              </a:rPr>
              <a:t>output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contains</a:t>
            </a:r>
            <a:r>
              <a:rPr sz="2400" spc="-95" dirty="0">
                <a:latin typeface="Lucida Sans Unicode"/>
                <a:cs typeface="Lucida Sans Unicode"/>
              </a:rPr>
              <a:t> </a:t>
            </a:r>
            <a:r>
              <a:rPr sz="2400" spc="65" dirty="0">
                <a:latin typeface="Lucida Sans Unicode"/>
                <a:cs typeface="Lucida Sans Unicode"/>
              </a:rPr>
              <a:t>these</a:t>
            </a:r>
            <a:r>
              <a:rPr sz="2400" spc="-100" dirty="0">
                <a:latin typeface="Lucida Sans Unicode"/>
                <a:cs typeface="Lucida Sans Unicode"/>
              </a:rPr>
              <a:t> </a:t>
            </a:r>
            <a:r>
              <a:rPr sz="2400" spc="-10" dirty="0">
                <a:latin typeface="Lucida Sans Unicode"/>
                <a:cs typeface="Lucida Sans Unicode"/>
              </a:rPr>
              <a:t>fields,</a:t>
            </a:r>
            <a:endParaRPr sz="2400">
              <a:latin typeface="Lucida Sans Unicode"/>
              <a:cs typeface="Lucida Sans Unicode"/>
            </a:endParaRPr>
          </a:p>
          <a:p>
            <a:pPr marL="6464935" marR="6292215" algn="ctr">
              <a:lnSpc>
                <a:spcPts val="2850"/>
              </a:lnSpc>
              <a:spcBef>
                <a:spcPts val="105"/>
              </a:spcBef>
            </a:pPr>
            <a:r>
              <a:rPr sz="2400" spc="65" dirty="0">
                <a:solidFill>
                  <a:srgbClr val="958AB5"/>
                </a:solidFill>
                <a:latin typeface="Lucida Sans Unicode"/>
                <a:cs typeface="Lucida Sans Unicode"/>
              </a:rPr>
              <a:t>unique_products_2020 </a:t>
            </a:r>
            <a:r>
              <a:rPr sz="2400" spc="-10" dirty="0">
                <a:solidFill>
                  <a:srgbClr val="958AB5"/>
                </a:solidFill>
                <a:latin typeface="Lucida Sans Unicode"/>
                <a:cs typeface="Lucida Sans Unicode"/>
              </a:rPr>
              <a:t>unique_products_2021 </a:t>
            </a:r>
            <a:r>
              <a:rPr sz="2400" spc="135" dirty="0">
                <a:solidFill>
                  <a:srgbClr val="958AB5"/>
                </a:solidFill>
                <a:latin typeface="Lucida Sans Unicode"/>
                <a:cs typeface="Lucida Sans Unicode"/>
              </a:rPr>
              <a:t>percentage_chg</a:t>
            </a:r>
            <a:endParaRPr sz="2400">
              <a:latin typeface="Lucida Sans Unicode"/>
              <a:cs typeface="Lucida Sans Unicode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372320" y="9191145"/>
            <a:ext cx="133350" cy="13334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5680792" y="8262202"/>
            <a:ext cx="6997065" cy="1205865"/>
          </a:xfrm>
          <a:prstGeom prst="rect">
            <a:avLst/>
          </a:prstGeom>
        </p:spPr>
        <p:txBody>
          <a:bodyPr vert="horz" wrap="square" lIns="0" tIns="102870" rIns="0" bIns="0" rtlCol="0">
            <a:spAutoFit/>
          </a:bodyPr>
          <a:lstStyle/>
          <a:p>
            <a:pPr marL="56515">
              <a:lnSpc>
                <a:spcPct val="100000"/>
              </a:lnSpc>
              <a:spcBef>
                <a:spcPts val="810"/>
              </a:spcBef>
            </a:pPr>
            <a:r>
              <a:rPr sz="3800" b="1" spc="165" dirty="0">
                <a:latin typeface="Trebuchet MS"/>
                <a:cs typeface="Trebuchet MS"/>
              </a:rPr>
              <a:t>Insight:</a:t>
            </a:r>
            <a:endParaRPr sz="38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545"/>
              </a:spcBef>
            </a:pPr>
            <a:r>
              <a:rPr sz="2900" dirty="0">
                <a:solidFill>
                  <a:srgbClr val="12239D"/>
                </a:solidFill>
                <a:latin typeface="Lucida Sans Unicode"/>
                <a:cs typeface="Lucida Sans Unicode"/>
              </a:rPr>
              <a:t>Demand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85" dirty="0">
                <a:solidFill>
                  <a:srgbClr val="12239D"/>
                </a:solidFill>
                <a:latin typeface="Lucida Sans Unicode"/>
                <a:cs typeface="Lucida Sans Unicode"/>
              </a:rPr>
              <a:t>and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80" dirty="0">
                <a:solidFill>
                  <a:srgbClr val="12239D"/>
                </a:solidFill>
                <a:latin typeface="Lucida Sans Unicode"/>
                <a:cs typeface="Lucida Sans Unicode"/>
              </a:rPr>
              <a:t>production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spc="-60" dirty="0">
                <a:solidFill>
                  <a:srgbClr val="12239D"/>
                </a:solidFill>
                <a:latin typeface="Lucida Sans Unicode"/>
                <a:cs typeface="Lucida Sans Unicode"/>
              </a:rPr>
              <a:t>both</a:t>
            </a:r>
            <a:r>
              <a:rPr sz="2900" spc="-345" dirty="0">
                <a:solidFill>
                  <a:srgbClr val="12239D"/>
                </a:solidFill>
                <a:latin typeface="Lucida Sans Unicode"/>
                <a:cs typeface="Lucida Sans Unicode"/>
              </a:rPr>
              <a:t> </a:t>
            </a:r>
            <a:r>
              <a:rPr sz="2900" b="1" spc="-10" dirty="0">
                <a:solidFill>
                  <a:srgbClr val="12239D"/>
                </a:solidFill>
                <a:latin typeface="Trebuchet MS"/>
                <a:cs typeface="Trebuchet MS"/>
              </a:rPr>
              <a:t>increased</a:t>
            </a:r>
            <a:r>
              <a:rPr sz="2900" spc="-10" dirty="0">
                <a:solidFill>
                  <a:srgbClr val="12239D"/>
                </a:solidFill>
                <a:latin typeface="Lucida Sans Unicode"/>
                <a:cs typeface="Lucida Sans Unicode"/>
              </a:rPr>
              <a:t>.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</TotalTime>
  <Words>952</Words>
  <Application>Microsoft Office PowerPoint</Application>
  <PresentationFormat>Custom</PresentationFormat>
  <Paragraphs>125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Arial Black</vt:lpstr>
      <vt:lpstr>Calibri</vt:lpstr>
      <vt:lpstr>Calibri Light</vt:lpstr>
      <vt:lpstr>Lucida Sans Unicode</vt:lpstr>
      <vt:lpstr>Roboto</vt:lpstr>
      <vt:lpstr>Segoe Script</vt:lpstr>
      <vt:lpstr>Trebuchet MS</vt:lpstr>
      <vt:lpstr>Retrospect</vt:lpstr>
      <vt:lpstr>PowerPoint Presentation</vt:lpstr>
      <vt:lpstr>PowerPoint Presentation</vt:lpstr>
      <vt:lpstr>WHY?</vt:lpstr>
      <vt:lpstr>WHY?</vt:lpstr>
      <vt:lpstr>Company Details Atliq Hardware is a computer hardware and accessory manufacturer.</vt:lpstr>
      <vt:lpstr>Company's Market</vt:lpstr>
      <vt:lpstr>HOW?</vt:lpstr>
      <vt:lpstr>PowerPoint Presentation</vt:lpstr>
      <vt:lpstr>PowerPoint Presentation</vt:lpstr>
      <vt:lpstr>PowerPoint Presentation</vt:lpstr>
      <vt:lpstr>Wifi extender USB Flash Drives External Solid State Drives Personal Desktop Business Laptop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Ad_Hoc Insights</dc:title>
  <dc:creator>Aryan Sharma</dc:creator>
  <cp:keywords>DAFYrWw7qf0,BAFYrf3LAuA</cp:keywords>
  <cp:lastModifiedBy>Sagar Sakhalkar</cp:lastModifiedBy>
  <cp:revision>2</cp:revision>
  <dcterms:created xsi:type="dcterms:W3CDTF">2025-07-15T19:05:11Z</dcterms:created>
  <dcterms:modified xsi:type="dcterms:W3CDTF">2025-07-15T19:18:17Z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2023-02-26T00:00:00Z</vt:filetime>
  </property>
  <property fmtid="{D5CDD505-2E9C-101B-9397-08002B2CF9AE}" pid="3" name="Creator">
    <vt:lpwstr>Canva</vt:lpwstr>
  </property>
  <property fmtid="{D5CDD505-2E9C-101B-9397-08002B2CF9AE}" pid="4" name="Producer">
    <vt:lpwstr>Canva</vt:lpwstr>
  </property>
  <property fmtid="{D5CDD505-2E9C-101B-9397-08002B2CF9AE}" pid="5" name="LastSaved">
    <vt:filetime>2023-02-26T00:00:00Z</vt:filetime>
  </property>
</Properties>
</file>